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568C2-3426-4FEF-BAAF-DFD14789DC2A}" v="13" dt="2025-05-19T18:20:49.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6CD568C2-3426-4FEF-BAAF-DFD14789DC2A}"/>
    <pc:docChg chg="custSel delSld modSld">
      <pc:chgData name="müjdat güngör" userId="509983f38f34a117" providerId="LiveId" clId="{6CD568C2-3426-4FEF-BAAF-DFD14789DC2A}" dt="2025-05-19T18:21:01.923" v="105" actId="2696"/>
      <pc:docMkLst>
        <pc:docMk/>
      </pc:docMkLst>
      <pc:sldChg chg="modSp mod">
        <pc:chgData name="müjdat güngör" userId="509983f38f34a117" providerId="LiveId" clId="{6CD568C2-3426-4FEF-BAAF-DFD14789DC2A}" dt="2025-05-19T18:11:14.022" v="7" actId="20577"/>
        <pc:sldMkLst>
          <pc:docMk/>
          <pc:sldMk cId="3084432494" sldId="257"/>
        </pc:sldMkLst>
        <pc:spChg chg="mod">
          <ac:chgData name="müjdat güngör" userId="509983f38f34a117" providerId="LiveId" clId="{6CD568C2-3426-4FEF-BAAF-DFD14789DC2A}" dt="2025-05-19T18:10:29.316" v="1"/>
          <ac:spMkLst>
            <pc:docMk/>
            <pc:sldMk cId="3084432494" sldId="257"/>
            <ac:spMk id="5" creationId="{340CE270-3C0D-DAD1-CE71-6BA0B3AAAD34}"/>
          </ac:spMkLst>
        </pc:spChg>
        <pc:spChg chg="mod">
          <ac:chgData name="müjdat güngör" userId="509983f38f34a117" providerId="LiveId" clId="{6CD568C2-3426-4FEF-BAAF-DFD14789DC2A}" dt="2025-05-19T18:11:14.022" v="7" actId="20577"/>
          <ac:spMkLst>
            <pc:docMk/>
            <pc:sldMk cId="3084432494" sldId="257"/>
            <ac:spMk id="7" creationId="{777EB7E0-45A6-198A-C7B2-B9EC96E808B3}"/>
          </ac:spMkLst>
        </pc:spChg>
      </pc:sldChg>
      <pc:sldChg chg="modSp mod">
        <pc:chgData name="müjdat güngör" userId="509983f38f34a117" providerId="LiveId" clId="{6CD568C2-3426-4FEF-BAAF-DFD14789DC2A}" dt="2025-05-19T18:15:24.310" v="50" actId="20577"/>
        <pc:sldMkLst>
          <pc:docMk/>
          <pc:sldMk cId="2923972695" sldId="258"/>
        </pc:sldMkLst>
        <pc:spChg chg="mod">
          <ac:chgData name="müjdat güngör" userId="509983f38f34a117" providerId="LiveId" clId="{6CD568C2-3426-4FEF-BAAF-DFD14789DC2A}" dt="2025-05-19T18:15:24.310" v="50" actId="20577"/>
          <ac:spMkLst>
            <pc:docMk/>
            <pc:sldMk cId="2923972695" sldId="258"/>
            <ac:spMk id="3" creationId="{C99A05A9-2A6B-C29A-2421-F951B29ED58E}"/>
          </ac:spMkLst>
        </pc:spChg>
      </pc:sldChg>
      <pc:sldChg chg="modSp mod">
        <pc:chgData name="müjdat güngör" userId="509983f38f34a117" providerId="LiveId" clId="{6CD568C2-3426-4FEF-BAAF-DFD14789DC2A}" dt="2025-05-19T18:14:30.112" v="41" actId="20577"/>
        <pc:sldMkLst>
          <pc:docMk/>
          <pc:sldMk cId="1878790644" sldId="259"/>
        </pc:sldMkLst>
        <pc:spChg chg="mod">
          <ac:chgData name="müjdat güngör" userId="509983f38f34a117" providerId="LiveId" clId="{6CD568C2-3426-4FEF-BAAF-DFD14789DC2A}" dt="2025-05-19T18:14:30.112" v="41" actId="20577"/>
          <ac:spMkLst>
            <pc:docMk/>
            <pc:sldMk cId="1878790644" sldId="259"/>
            <ac:spMk id="3" creationId="{86A7E1EA-C0B9-6AD6-46C0-347770A9C0F4}"/>
          </ac:spMkLst>
        </pc:spChg>
      </pc:sldChg>
      <pc:sldChg chg="modSp mod">
        <pc:chgData name="müjdat güngör" userId="509983f38f34a117" providerId="LiveId" clId="{6CD568C2-3426-4FEF-BAAF-DFD14789DC2A}" dt="2025-05-19T18:13:47.081" v="33" actId="20577"/>
        <pc:sldMkLst>
          <pc:docMk/>
          <pc:sldMk cId="2709958224" sldId="260"/>
        </pc:sldMkLst>
        <pc:spChg chg="mod">
          <ac:chgData name="müjdat güngör" userId="509983f38f34a117" providerId="LiveId" clId="{6CD568C2-3426-4FEF-BAAF-DFD14789DC2A}" dt="2025-05-19T18:13:47.081" v="33" actId="20577"/>
          <ac:spMkLst>
            <pc:docMk/>
            <pc:sldMk cId="2709958224" sldId="260"/>
            <ac:spMk id="3" creationId="{100D8102-0F28-8E87-9C4B-668CC85598C6}"/>
          </ac:spMkLst>
        </pc:spChg>
      </pc:sldChg>
      <pc:sldChg chg="modSp mod">
        <pc:chgData name="müjdat güngör" userId="509983f38f34a117" providerId="LiveId" clId="{6CD568C2-3426-4FEF-BAAF-DFD14789DC2A}" dt="2025-05-19T18:12:35.194" v="20" actId="20577"/>
        <pc:sldMkLst>
          <pc:docMk/>
          <pc:sldMk cId="1100933785" sldId="261"/>
        </pc:sldMkLst>
        <pc:spChg chg="mod">
          <ac:chgData name="müjdat güngör" userId="509983f38f34a117" providerId="LiveId" clId="{6CD568C2-3426-4FEF-BAAF-DFD14789DC2A}" dt="2025-05-19T18:12:35.194" v="20" actId="20577"/>
          <ac:spMkLst>
            <pc:docMk/>
            <pc:sldMk cId="1100933785" sldId="261"/>
            <ac:spMk id="3" creationId="{6DF999E4-40CF-4A3B-9CA3-6EA7117B7270}"/>
          </ac:spMkLst>
        </pc:spChg>
      </pc:sldChg>
      <pc:sldChg chg="modSp mod">
        <pc:chgData name="müjdat güngör" userId="509983f38f34a117" providerId="LiveId" clId="{6CD568C2-3426-4FEF-BAAF-DFD14789DC2A}" dt="2025-05-19T18:11:32.395" v="9" actId="20577"/>
        <pc:sldMkLst>
          <pc:docMk/>
          <pc:sldMk cId="2955570530" sldId="262"/>
        </pc:sldMkLst>
        <pc:spChg chg="mod">
          <ac:chgData name="müjdat güngör" userId="509983f38f34a117" providerId="LiveId" clId="{6CD568C2-3426-4FEF-BAAF-DFD14789DC2A}" dt="2025-05-19T18:11:32.395" v="9" actId="20577"/>
          <ac:spMkLst>
            <pc:docMk/>
            <pc:sldMk cId="2955570530" sldId="262"/>
            <ac:spMk id="3" creationId="{80AB29F6-8FC3-38C0-4793-0E119E7549C9}"/>
          </ac:spMkLst>
        </pc:spChg>
      </pc:sldChg>
      <pc:sldChg chg="addSp modSp mod">
        <pc:chgData name="müjdat güngör" userId="509983f38f34a117" providerId="LiveId" clId="{6CD568C2-3426-4FEF-BAAF-DFD14789DC2A}" dt="2025-05-19T18:20:27.888" v="102" actId="20577"/>
        <pc:sldMkLst>
          <pc:docMk/>
          <pc:sldMk cId="4186204392" sldId="263"/>
        </pc:sldMkLst>
        <pc:spChg chg="mod">
          <ac:chgData name="müjdat güngör" userId="509983f38f34a117" providerId="LiveId" clId="{6CD568C2-3426-4FEF-BAAF-DFD14789DC2A}" dt="2025-05-19T18:20:27.888" v="102" actId="20577"/>
          <ac:spMkLst>
            <pc:docMk/>
            <pc:sldMk cId="4186204392" sldId="263"/>
            <ac:spMk id="3" creationId="{D76AF165-833B-57A3-EBEF-C0C5C39406C1}"/>
          </ac:spMkLst>
        </pc:spChg>
        <pc:spChg chg="add mod">
          <ac:chgData name="müjdat güngör" userId="509983f38f34a117" providerId="LiveId" clId="{6CD568C2-3426-4FEF-BAAF-DFD14789DC2A}" dt="2025-05-19T18:20:17.754" v="97"/>
          <ac:spMkLst>
            <pc:docMk/>
            <pc:sldMk cId="4186204392" sldId="263"/>
            <ac:spMk id="6" creationId="{FAAC6B57-3E8B-7D17-3957-406B2A04FD34}"/>
          </ac:spMkLst>
        </pc:spChg>
        <pc:graphicFrameChg chg="add mod">
          <ac:chgData name="müjdat güngör" userId="509983f38f34a117" providerId="LiveId" clId="{6CD568C2-3426-4FEF-BAAF-DFD14789DC2A}" dt="2025-05-19T18:20:15.520" v="96"/>
          <ac:graphicFrameMkLst>
            <pc:docMk/>
            <pc:sldMk cId="4186204392" sldId="263"/>
            <ac:graphicFrameMk id="5" creationId="{C5DD72F2-CC44-E468-BA88-36AED25704D3}"/>
          </ac:graphicFrameMkLst>
        </pc:graphicFrameChg>
      </pc:sldChg>
      <pc:sldChg chg="addSp modSp mod">
        <pc:chgData name="müjdat güngör" userId="509983f38f34a117" providerId="LiveId" clId="{6CD568C2-3426-4FEF-BAAF-DFD14789DC2A}" dt="2025-05-19T18:19:41.039" v="93" actId="20577"/>
        <pc:sldMkLst>
          <pc:docMk/>
          <pc:sldMk cId="3407320959" sldId="264"/>
        </pc:sldMkLst>
        <pc:spChg chg="add mod">
          <ac:chgData name="müjdat güngör" userId="509983f38f34a117" providerId="LiveId" clId="{6CD568C2-3426-4FEF-BAAF-DFD14789DC2A}" dt="2025-05-19T18:18:55.116" v="80"/>
          <ac:spMkLst>
            <pc:docMk/>
            <pc:sldMk cId="3407320959" sldId="264"/>
            <ac:spMk id="3" creationId="{FB17EEC0-878D-9000-BE5C-A7B54A67A314}"/>
          </ac:spMkLst>
        </pc:spChg>
        <pc:spChg chg="mod">
          <ac:chgData name="müjdat güngör" userId="509983f38f34a117" providerId="LiveId" clId="{6CD568C2-3426-4FEF-BAAF-DFD14789DC2A}" dt="2025-05-19T18:19:41.039" v="93" actId="20577"/>
          <ac:spMkLst>
            <pc:docMk/>
            <pc:sldMk cId="3407320959" sldId="264"/>
            <ac:spMk id="4" creationId="{CF88142C-07C3-AB62-86E6-906F086E2700}"/>
          </ac:spMkLst>
        </pc:spChg>
        <pc:spChg chg="add mod">
          <ac:chgData name="müjdat güngör" userId="509983f38f34a117" providerId="LiveId" clId="{6CD568C2-3426-4FEF-BAAF-DFD14789DC2A}" dt="2025-05-19T18:19:28.654" v="88"/>
          <ac:spMkLst>
            <pc:docMk/>
            <pc:sldMk cId="3407320959" sldId="264"/>
            <ac:spMk id="6" creationId="{757CAD97-86B7-0AF0-B433-F37FDE3D98BD}"/>
          </ac:spMkLst>
        </pc:spChg>
        <pc:graphicFrameChg chg="add mod">
          <ac:chgData name="müjdat güngör" userId="509983f38f34a117" providerId="LiveId" clId="{6CD568C2-3426-4FEF-BAAF-DFD14789DC2A}" dt="2025-05-19T18:18:52.804" v="79"/>
          <ac:graphicFrameMkLst>
            <pc:docMk/>
            <pc:sldMk cId="3407320959" sldId="264"/>
            <ac:graphicFrameMk id="2" creationId="{251336D7-9AF2-E764-B6CF-C314E1C332E4}"/>
          </ac:graphicFrameMkLst>
        </pc:graphicFrameChg>
        <pc:graphicFrameChg chg="add mod">
          <ac:chgData name="müjdat güngör" userId="509983f38f34a117" providerId="LiveId" clId="{6CD568C2-3426-4FEF-BAAF-DFD14789DC2A}" dt="2025-05-19T18:19:26.810" v="87"/>
          <ac:graphicFrameMkLst>
            <pc:docMk/>
            <pc:sldMk cId="3407320959" sldId="264"/>
            <ac:graphicFrameMk id="5" creationId="{A36A4DA6-B058-99E1-FA94-DBFD995D1D4A}"/>
          </ac:graphicFrameMkLst>
        </pc:graphicFrameChg>
      </pc:sldChg>
      <pc:sldChg chg="addSp modSp mod">
        <pc:chgData name="müjdat güngör" userId="509983f38f34a117" providerId="LiveId" clId="{6CD568C2-3426-4FEF-BAAF-DFD14789DC2A}" dt="2025-05-19T18:18:46.571" v="78"/>
        <pc:sldMkLst>
          <pc:docMk/>
          <pc:sldMk cId="631973403" sldId="265"/>
        </pc:sldMkLst>
        <pc:spChg chg="mod">
          <ac:chgData name="müjdat güngör" userId="509983f38f34a117" providerId="LiveId" clId="{6CD568C2-3426-4FEF-BAAF-DFD14789DC2A}" dt="2025-05-19T18:18:37.203" v="76" actId="20577"/>
          <ac:spMkLst>
            <pc:docMk/>
            <pc:sldMk cId="631973403" sldId="265"/>
            <ac:spMk id="3" creationId="{97D08FF5-62A8-DF16-A1E0-3FC3D64016C9}"/>
          </ac:spMkLst>
        </pc:spChg>
        <pc:spChg chg="add mod">
          <ac:chgData name="müjdat güngör" userId="509983f38f34a117" providerId="LiveId" clId="{6CD568C2-3426-4FEF-BAAF-DFD14789DC2A}" dt="2025-05-19T18:18:46.571" v="78"/>
          <ac:spMkLst>
            <pc:docMk/>
            <pc:sldMk cId="631973403" sldId="265"/>
            <ac:spMk id="4" creationId="{A4FACD86-E252-370B-C8ED-9F5BBC706A63}"/>
          </ac:spMkLst>
        </pc:spChg>
        <pc:graphicFrameChg chg="add mod">
          <ac:chgData name="müjdat güngör" userId="509983f38f34a117" providerId="LiveId" clId="{6CD568C2-3426-4FEF-BAAF-DFD14789DC2A}" dt="2025-05-19T18:18:39.124" v="77"/>
          <ac:graphicFrameMkLst>
            <pc:docMk/>
            <pc:sldMk cId="631973403" sldId="265"/>
            <ac:graphicFrameMk id="2" creationId="{2D973B3F-950F-5ACB-8612-B651E4672A37}"/>
          </ac:graphicFrameMkLst>
        </pc:graphicFrameChg>
      </pc:sldChg>
      <pc:sldChg chg="modSp mod">
        <pc:chgData name="müjdat güngör" userId="509983f38f34a117" providerId="LiveId" clId="{6CD568C2-3426-4FEF-BAAF-DFD14789DC2A}" dt="2025-05-19T18:17:48.461" v="70" actId="20577"/>
        <pc:sldMkLst>
          <pc:docMk/>
          <pc:sldMk cId="1703066600" sldId="266"/>
        </pc:sldMkLst>
        <pc:spChg chg="mod">
          <ac:chgData name="müjdat güngör" userId="509983f38f34a117" providerId="LiveId" clId="{6CD568C2-3426-4FEF-BAAF-DFD14789DC2A}" dt="2025-05-19T18:17:48.461" v="70" actId="20577"/>
          <ac:spMkLst>
            <pc:docMk/>
            <pc:sldMk cId="1703066600" sldId="266"/>
            <ac:spMk id="3" creationId="{9525C9D3-2E4D-BC17-6E57-9440F16A0BDE}"/>
          </ac:spMkLst>
        </pc:spChg>
      </pc:sldChg>
      <pc:sldChg chg="modSp mod">
        <pc:chgData name="müjdat güngör" userId="509983f38f34a117" providerId="LiveId" clId="{6CD568C2-3426-4FEF-BAAF-DFD14789DC2A}" dt="2025-05-19T18:16:29.390" v="61" actId="20577"/>
        <pc:sldMkLst>
          <pc:docMk/>
          <pc:sldMk cId="314636056" sldId="267"/>
        </pc:sldMkLst>
        <pc:spChg chg="mod">
          <ac:chgData name="müjdat güngör" userId="509983f38f34a117" providerId="LiveId" clId="{6CD568C2-3426-4FEF-BAAF-DFD14789DC2A}" dt="2025-05-19T18:16:29.390" v="61" actId="20577"/>
          <ac:spMkLst>
            <pc:docMk/>
            <pc:sldMk cId="314636056" sldId="267"/>
            <ac:spMk id="3" creationId="{951E111D-1E00-7397-9071-EC60B4FA15FA}"/>
          </ac:spMkLst>
        </pc:spChg>
      </pc:sldChg>
      <pc:sldChg chg="del">
        <pc:chgData name="müjdat güngör" userId="509983f38f34a117" providerId="LiveId" clId="{6CD568C2-3426-4FEF-BAAF-DFD14789DC2A}" dt="2025-05-19T18:21:01.923" v="105" actId="2696"/>
        <pc:sldMkLst>
          <pc:docMk/>
          <pc:sldMk cId="1575552908" sldId="268"/>
        </pc:sldMkLst>
      </pc:sldChg>
      <pc:sldChg chg="modSp mod">
        <pc:chgData name="müjdat güngör" userId="509983f38f34a117" providerId="LiveId" clId="{6CD568C2-3426-4FEF-BAAF-DFD14789DC2A}" dt="2025-05-19T18:20:55.837" v="104" actId="20577"/>
        <pc:sldMkLst>
          <pc:docMk/>
          <pc:sldMk cId="3151166683" sldId="269"/>
        </pc:sldMkLst>
        <pc:spChg chg="mod">
          <ac:chgData name="müjdat güngör" userId="509983f38f34a117" providerId="LiveId" clId="{6CD568C2-3426-4FEF-BAAF-DFD14789DC2A}" dt="2025-05-19T18:20:55.837" v="104" actId="20577"/>
          <ac:spMkLst>
            <pc:docMk/>
            <pc:sldMk cId="3151166683" sldId="269"/>
            <ac:spMk id="3" creationId="{BA9B5CAE-DB11-246D-65A3-5C8A4B4FC4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19.05.2025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19.05.2025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9262872" cy="4524315"/>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5. “Bu sınıftaki tüm öğrencilerin kitabı vardır.” ifadesi niceleme mantığı dilinde yazıldığında aşağıdakilerden hangisine ulaşılır?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Fx</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l</a:t>
            </a:r>
            <a:r>
              <a:rPr lang="tr-TR" dirty="0"/>
              <a:t> </a:t>
            </a:r>
          </a:p>
          <a:p>
            <a:endParaRPr lang="tr-TR" dirty="0"/>
          </a:p>
          <a:p>
            <a:br>
              <a:rPr lang="tr-TR" dirty="0"/>
            </a:br>
            <a:br>
              <a:rPr lang="tr-TR" dirty="0"/>
            </a:br>
            <a:endParaRPr lang="tr-TR" dirty="0"/>
          </a:p>
          <a:p>
            <a:pPr algn="just"/>
            <a:br>
              <a:rPr lang="tr-TR" dirty="0"/>
            </a:b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F88142C-07C3-AB62-86E6-906F086E2700}"/>
              </a:ext>
            </a:extLst>
          </p:cNvPr>
          <p:cNvSpPr txBox="1"/>
          <p:nvPr/>
        </p:nvSpPr>
        <p:spPr>
          <a:xfrm>
            <a:off x="585216" y="448056"/>
            <a:ext cx="8842248" cy="4524315"/>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6. “∀x ∃y ∃z </a:t>
            </a:r>
            <a:r>
              <a:rPr lang="tr-TR" sz="1800" b="0" i="0" dirty="0" err="1">
                <a:solidFill>
                  <a:srgbClr val="000000"/>
                </a:solidFill>
                <a:effectLst/>
                <a:latin typeface="Times New Roman" panose="02020603050405020304" pitchFamily="18" charset="0"/>
              </a:rPr>
              <a:t>Fxyz</a:t>
            </a:r>
            <a:r>
              <a:rPr lang="tr-TR" sz="1800" b="0" i="0" dirty="0">
                <a:solidFill>
                  <a:srgbClr val="000000"/>
                </a:solidFill>
                <a:effectLst/>
                <a:latin typeface="Times New Roman" panose="02020603050405020304" pitchFamily="18" charset="0"/>
              </a:rPr>
              <a:t>” ifadesinin (a, b) evrenine göre açılımı aşağıdakilerden hangisidir?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err="1">
                <a:solidFill>
                  <a:srgbClr val="000000"/>
                </a:solidFill>
                <a:effectLst/>
                <a:latin typeface="Times New Roman" panose="02020603050405020304" pitchFamily="18" charset="0"/>
              </a:rPr>
              <a:t>Faab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Faaa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Faab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Faaa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a:t>
            </a:r>
            <a:r>
              <a:rPr lang="tr-TR" sz="1800" b="0" i="0" dirty="0">
                <a:solidFill>
                  <a:srgbClr val="000000"/>
                </a:solidFill>
                <a:effectLst/>
                <a:latin typeface="Times New Roman" panose="02020603050405020304" pitchFamily="18" charset="0"/>
              </a:rPr>
              <a:t>) ∨ ( </a:t>
            </a:r>
            <a:r>
              <a:rPr lang="tr-TR" sz="1800" b="0" i="0" dirty="0" err="1">
                <a:solidFill>
                  <a:srgbClr val="000000"/>
                </a:solidFill>
                <a:effectLst/>
                <a:latin typeface="Times New Roman" panose="02020603050405020304" pitchFamily="18" charset="0"/>
              </a:rPr>
              <a:t>Faba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Fbba</a:t>
            </a:r>
            <a:r>
              <a:rPr lang="tr-TR" sz="1800" b="0" i="0" dirty="0">
                <a:solidFill>
                  <a:srgbClr val="000000"/>
                </a:solidFill>
                <a:effectLst/>
                <a:latin typeface="Times New Roman" panose="02020603050405020304" pitchFamily="18" charset="0"/>
              </a:rPr>
              <a:t>)] ∨ [ (</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Faaa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a:t>
            </a:r>
            <a:r>
              <a:rPr lang="tr-TR" sz="1800" b="0" i="0" dirty="0">
                <a:solidFill>
                  <a:srgbClr val="000000"/>
                </a:solidFill>
                <a:effectLst/>
                <a:latin typeface="Times New Roman" panose="02020603050405020304" pitchFamily="18" charset="0"/>
              </a:rPr>
              <a:t>) ∨ ( </a:t>
            </a:r>
            <a:r>
              <a:rPr lang="tr-TR" sz="1800" b="0" i="0" dirty="0" err="1">
                <a:solidFill>
                  <a:srgbClr val="000000"/>
                </a:solidFill>
                <a:effectLst/>
                <a:latin typeface="Times New Roman" panose="02020603050405020304" pitchFamily="18" charset="0"/>
              </a:rPr>
              <a:t>Faba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Faab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Faaa</a:t>
            </a:r>
            <a:r>
              <a:rPr lang="tr-TR" sz="1800" b="0" i="0" dirty="0">
                <a:solidFill>
                  <a:srgbClr val="000000"/>
                </a:solidFill>
                <a:effectLst/>
                <a:latin typeface="Times New Roman" panose="02020603050405020304" pitchFamily="18" charset="0"/>
              </a:rPr>
              <a:t>) ∨ ( </a:t>
            </a:r>
            <a:r>
              <a:rPr lang="tr-TR" sz="1800" b="0" i="0" dirty="0" err="1">
                <a:solidFill>
                  <a:srgbClr val="000000"/>
                </a:solidFill>
                <a:effectLst/>
                <a:latin typeface="Times New Roman" panose="02020603050405020304" pitchFamily="18" charset="0"/>
              </a:rPr>
              <a:t>Faba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Fbab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br>
              <a:rPr lang="tr-TR" dirty="0"/>
            </a:br>
            <a:endParaRPr lang="tr-TR" dirty="0"/>
          </a:p>
          <a:p>
            <a:r>
              <a:rPr lang="tr-TR" dirty="0"/>
              <a:t>7. “∀x (</a:t>
            </a:r>
            <a:r>
              <a:rPr lang="tr-TR" dirty="0" err="1"/>
              <a:t>Fx</a:t>
            </a:r>
            <a:r>
              <a:rPr lang="tr-TR" dirty="0"/>
              <a:t> → </a:t>
            </a:r>
            <a:r>
              <a:rPr lang="tr-TR" dirty="0" err="1"/>
              <a:t>Gx</a:t>
            </a:r>
            <a:r>
              <a:rPr lang="tr-TR" dirty="0"/>
              <a:t>)” ifadesinin (a, b, c) evrenindeki açılımı aşağıdakilerden hangisidir?</a:t>
            </a:r>
          </a:p>
          <a:p>
            <a:endParaRPr lang="tr-TR" dirty="0"/>
          </a:p>
          <a:p>
            <a:r>
              <a:rPr lang="tr-TR" dirty="0"/>
              <a:t>a) (Fa → </a:t>
            </a:r>
            <a:r>
              <a:rPr lang="tr-TR" dirty="0" err="1"/>
              <a:t>Ga</a:t>
            </a:r>
            <a:r>
              <a:rPr lang="tr-TR" dirty="0"/>
              <a:t>) (</a:t>
            </a:r>
            <a:r>
              <a:rPr lang="tr-TR" dirty="0" err="1"/>
              <a:t>Fb</a:t>
            </a:r>
            <a:r>
              <a:rPr lang="tr-TR" dirty="0"/>
              <a:t> → Gb)</a:t>
            </a:r>
          </a:p>
          <a:p>
            <a:r>
              <a:rPr lang="tr-TR" dirty="0"/>
              <a:t>b) (Fa → </a:t>
            </a:r>
            <a:r>
              <a:rPr lang="tr-TR" dirty="0" err="1"/>
              <a:t>Ga</a:t>
            </a:r>
            <a:r>
              <a:rPr lang="tr-TR" dirty="0"/>
              <a:t>) (</a:t>
            </a:r>
            <a:r>
              <a:rPr lang="tr-TR" dirty="0" err="1"/>
              <a:t>Fb</a:t>
            </a:r>
            <a:r>
              <a:rPr lang="tr-TR" dirty="0"/>
              <a:t> → Gb) ( </a:t>
            </a:r>
            <a:r>
              <a:rPr lang="tr-TR" dirty="0" err="1"/>
              <a:t>Fc</a:t>
            </a:r>
            <a:r>
              <a:rPr lang="tr-TR" dirty="0"/>
              <a:t> → </a:t>
            </a:r>
            <a:r>
              <a:rPr lang="tr-TR" dirty="0" err="1"/>
              <a:t>Gc</a:t>
            </a:r>
            <a:r>
              <a:rPr lang="tr-TR" dirty="0"/>
              <a:t>)</a:t>
            </a:r>
          </a:p>
          <a:p>
            <a:r>
              <a:rPr lang="tr-TR" dirty="0"/>
              <a:t>c) (</a:t>
            </a:r>
            <a:r>
              <a:rPr lang="tr-TR" dirty="0" err="1"/>
              <a:t>Fb</a:t>
            </a:r>
            <a:r>
              <a:rPr lang="tr-TR" dirty="0"/>
              <a:t> → Gb) ( </a:t>
            </a:r>
            <a:r>
              <a:rPr lang="tr-TR" dirty="0" err="1"/>
              <a:t>Fc</a:t>
            </a:r>
            <a:r>
              <a:rPr lang="tr-TR" dirty="0"/>
              <a:t> → </a:t>
            </a:r>
            <a:r>
              <a:rPr lang="tr-TR" dirty="0" err="1"/>
              <a:t>Gc</a:t>
            </a:r>
            <a:r>
              <a:rPr lang="tr-TR" dirty="0"/>
              <a:t>)</a:t>
            </a:r>
          </a:p>
          <a:p>
            <a:r>
              <a:rPr lang="tr-TR" dirty="0"/>
              <a:t>d) (Fa → </a:t>
            </a:r>
            <a:r>
              <a:rPr lang="tr-TR" dirty="0" err="1"/>
              <a:t>Ga</a:t>
            </a:r>
            <a:r>
              <a:rPr lang="tr-TR" dirty="0"/>
              <a:t>)</a:t>
            </a:r>
          </a:p>
          <a:p>
            <a:r>
              <a:rPr lang="tr-TR" dirty="0"/>
              <a:t>e) ( </a:t>
            </a:r>
            <a:r>
              <a:rPr lang="tr-TR" dirty="0" err="1"/>
              <a:t>Fc</a:t>
            </a:r>
            <a:r>
              <a:rPr lang="tr-TR" dirty="0"/>
              <a:t> → </a:t>
            </a:r>
            <a:r>
              <a:rPr lang="tr-TR" dirty="0" err="1"/>
              <a:t>Gc</a:t>
            </a:r>
            <a:r>
              <a:rPr lang="tr-TR" dirty="0"/>
              <a:t>)</a:t>
            </a: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87552" y="566678"/>
            <a:ext cx="9555480" cy="5078313"/>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8.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yFxy</a:t>
            </a:r>
            <a:r>
              <a:rPr lang="tr-TR" sz="1800" b="0" i="0" dirty="0">
                <a:solidFill>
                  <a:srgbClr val="000000"/>
                </a:solidFill>
                <a:effectLst/>
                <a:latin typeface="Times New Roman" panose="02020603050405020304" pitchFamily="18" charset="0"/>
              </a:rPr>
              <a:t>” ifadesinin (a, b, c) evrenindeki açılımı aşağıdakilerden hangisidir?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Fbc</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b) (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Fca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Fcc</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c) (</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Fca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Fcc</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d) (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Fca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Fcc</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e)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Fca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Fcb</a:t>
            </a:r>
            <a:r>
              <a:rPr lang="tr-TR" sz="1800" b="0" i="0" dirty="0">
                <a:solidFill>
                  <a:srgbClr val="000000"/>
                </a:solidFill>
                <a:effectLst/>
                <a:latin typeface="Times New Roman" panose="02020603050405020304" pitchFamily="18" charset="0"/>
              </a:rPr>
              <a:t>)</a:t>
            </a:r>
            <a:r>
              <a:rPr lang="tr-TR" dirty="0"/>
              <a:t> </a:t>
            </a:r>
            <a:br>
              <a:rPr lang="tr-TR" dirty="0"/>
            </a:br>
            <a:br>
              <a:rPr lang="tr-TR" dirty="0"/>
            </a:br>
            <a:r>
              <a:rPr lang="tr-TR" dirty="0"/>
              <a:t>9. ∀x ∃y ( </a:t>
            </a:r>
            <a:r>
              <a:rPr lang="tr-TR" dirty="0" err="1"/>
              <a:t>Fxy</a:t>
            </a:r>
            <a:r>
              <a:rPr lang="tr-TR" dirty="0"/>
              <a:t> → </a:t>
            </a:r>
            <a:r>
              <a:rPr lang="tr-TR" dirty="0" err="1"/>
              <a:t>Gxy</a:t>
            </a:r>
            <a:r>
              <a:rPr lang="tr-TR" dirty="0"/>
              <a:t>) gibi bir ifadenin (</a:t>
            </a:r>
            <a:r>
              <a:rPr lang="tr-TR" dirty="0" err="1"/>
              <a:t>a,b</a:t>
            </a:r>
            <a:r>
              <a:rPr lang="tr-TR" dirty="0"/>
              <a:t>) evrenindeki açılımı aşağıdakilerden hangisidir?</a:t>
            </a:r>
          </a:p>
          <a:p>
            <a:endParaRPr lang="tr-TR" dirty="0"/>
          </a:p>
          <a:p>
            <a:r>
              <a:rPr lang="tr-TR" dirty="0"/>
              <a:t>a) ( </a:t>
            </a:r>
            <a:r>
              <a:rPr lang="tr-TR" dirty="0" err="1"/>
              <a:t>Faa</a:t>
            </a:r>
            <a:r>
              <a:rPr lang="tr-TR" dirty="0"/>
              <a:t> → </a:t>
            </a:r>
            <a:r>
              <a:rPr lang="tr-TR" dirty="0" err="1"/>
              <a:t>Gaa</a:t>
            </a:r>
            <a:r>
              <a:rPr lang="tr-TR" dirty="0"/>
              <a:t>) (</a:t>
            </a:r>
            <a:r>
              <a:rPr lang="tr-TR" dirty="0" err="1"/>
              <a:t>Fba</a:t>
            </a:r>
            <a:r>
              <a:rPr lang="tr-TR" dirty="0"/>
              <a:t> → </a:t>
            </a:r>
            <a:r>
              <a:rPr lang="tr-TR" dirty="0" err="1"/>
              <a:t>Gba</a:t>
            </a:r>
            <a:r>
              <a:rPr lang="tr-TR" dirty="0"/>
              <a:t>) ∨ ( </a:t>
            </a:r>
            <a:r>
              <a:rPr lang="tr-TR" dirty="0" err="1"/>
              <a:t>Fab</a:t>
            </a:r>
            <a:r>
              <a:rPr lang="tr-TR" dirty="0"/>
              <a:t> → </a:t>
            </a:r>
            <a:r>
              <a:rPr lang="tr-TR" dirty="0" err="1"/>
              <a:t>Gab</a:t>
            </a:r>
            <a:r>
              <a:rPr lang="tr-TR" dirty="0"/>
              <a:t>)</a:t>
            </a:r>
          </a:p>
          <a:p>
            <a:r>
              <a:rPr lang="tr-TR" dirty="0"/>
              <a:t>b) ( </a:t>
            </a:r>
            <a:r>
              <a:rPr lang="tr-TR" dirty="0" err="1"/>
              <a:t>Faa</a:t>
            </a:r>
            <a:r>
              <a:rPr lang="tr-TR" dirty="0"/>
              <a:t> → </a:t>
            </a:r>
            <a:r>
              <a:rPr lang="tr-TR" dirty="0" err="1"/>
              <a:t>Gaa</a:t>
            </a:r>
            <a:r>
              <a:rPr lang="tr-TR" dirty="0"/>
              <a:t>) (</a:t>
            </a:r>
            <a:r>
              <a:rPr lang="tr-TR" dirty="0" err="1"/>
              <a:t>Fba</a:t>
            </a:r>
            <a:r>
              <a:rPr lang="tr-TR" dirty="0"/>
              <a:t> → </a:t>
            </a:r>
            <a:r>
              <a:rPr lang="tr-TR" dirty="0" err="1"/>
              <a:t>Gba</a:t>
            </a:r>
            <a:r>
              <a:rPr lang="tr-TR" dirty="0"/>
              <a:t>) ∨ ( </a:t>
            </a:r>
            <a:r>
              <a:rPr lang="tr-TR" dirty="0" err="1"/>
              <a:t>Fbb</a:t>
            </a:r>
            <a:r>
              <a:rPr lang="tr-TR" dirty="0"/>
              <a:t> → </a:t>
            </a:r>
            <a:r>
              <a:rPr lang="tr-TR" dirty="0" err="1"/>
              <a:t>Gbb</a:t>
            </a:r>
            <a:r>
              <a:rPr lang="tr-TR" dirty="0"/>
              <a:t>)</a:t>
            </a:r>
          </a:p>
          <a:p>
            <a:r>
              <a:rPr lang="tr-TR" dirty="0"/>
              <a:t>c) ( </a:t>
            </a:r>
            <a:r>
              <a:rPr lang="tr-TR" dirty="0" err="1"/>
              <a:t>Faa</a:t>
            </a:r>
            <a:r>
              <a:rPr lang="tr-TR" dirty="0"/>
              <a:t> → </a:t>
            </a:r>
            <a:r>
              <a:rPr lang="tr-TR" dirty="0" err="1"/>
              <a:t>Gaa</a:t>
            </a:r>
            <a:r>
              <a:rPr lang="tr-TR" dirty="0"/>
              <a:t>) (</a:t>
            </a:r>
            <a:r>
              <a:rPr lang="tr-TR" dirty="0" err="1"/>
              <a:t>Fba</a:t>
            </a:r>
            <a:r>
              <a:rPr lang="tr-TR" dirty="0"/>
              <a:t> → </a:t>
            </a:r>
            <a:r>
              <a:rPr lang="tr-TR" dirty="0" err="1"/>
              <a:t>Gba</a:t>
            </a:r>
            <a:r>
              <a:rPr lang="tr-TR" dirty="0"/>
              <a:t>) ∨ ( </a:t>
            </a:r>
            <a:r>
              <a:rPr lang="tr-TR" dirty="0" err="1"/>
              <a:t>Fab</a:t>
            </a:r>
            <a:r>
              <a:rPr lang="tr-TR" dirty="0"/>
              <a:t> → </a:t>
            </a:r>
            <a:r>
              <a:rPr lang="tr-TR" dirty="0" err="1"/>
              <a:t>Gab</a:t>
            </a:r>
            <a:r>
              <a:rPr lang="tr-TR" dirty="0"/>
              <a:t>) ( </a:t>
            </a:r>
            <a:r>
              <a:rPr lang="tr-TR" dirty="0" err="1"/>
              <a:t>Fbb</a:t>
            </a:r>
            <a:r>
              <a:rPr lang="tr-TR" dirty="0"/>
              <a:t> → </a:t>
            </a:r>
            <a:r>
              <a:rPr lang="tr-TR" dirty="0" err="1"/>
              <a:t>Gbb</a:t>
            </a:r>
            <a:r>
              <a:rPr lang="tr-TR" dirty="0"/>
              <a:t>)</a:t>
            </a:r>
          </a:p>
          <a:p>
            <a:r>
              <a:rPr lang="tr-TR" dirty="0"/>
              <a:t>d) ( </a:t>
            </a:r>
            <a:r>
              <a:rPr lang="tr-TR" dirty="0" err="1"/>
              <a:t>Faa</a:t>
            </a:r>
            <a:r>
              <a:rPr lang="tr-TR" dirty="0"/>
              <a:t> ∨ </a:t>
            </a:r>
            <a:r>
              <a:rPr lang="tr-TR" dirty="0" err="1"/>
              <a:t>Fab</a:t>
            </a:r>
            <a:r>
              <a:rPr lang="tr-TR" dirty="0"/>
              <a:t> ∨ </a:t>
            </a:r>
            <a:r>
              <a:rPr lang="tr-TR" dirty="0" err="1"/>
              <a:t>Fac</a:t>
            </a:r>
            <a:r>
              <a:rPr lang="tr-TR" dirty="0"/>
              <a:t>) ∨ (</a:t>
            </a:r>
            <a:r>
              <a:rPr lang="tr-TR" dirty="0" err="1"/>
              <a:t>Fba</a:t>
            </a:r>
            <a:r>
              <a:rPr lang="tr-TR" dirty="0"/>
              <a:t> ∨ </a:t>
            </a:r>
            <a:r>
              <a:rPr lang="tr-TR" dirty="0" err="1"/>
              <a:t>Fbb</a:t>
            </a:r>
            <a:r>
              <a:rPr lang="tr-TR" dirty="0"/>
              <a:t> ∨ </a:t>
            </a:r>
            <a:r>
              <a:rPr lang="tr-TR" dirty="0" err="1"/>
              <a:t>Fbc</a:t>
            </a:r>
            <a:r>
              <a:rPr lang="tr-TR" dirty="0"/>
              <a:t>) ∨ (</a:t>
            </a:r>
            <a:r>
              <a:rPr lang="tr-TR" dirty="0" err="1"/>
              <a:t>Fca</a:t>
            </a:r>
            <a:r>
              <a:rPr lang="tr-TR" dirty="0"/>
              <a:t> ∨ </a:t>
            </a:r>
            <a:r>
              <a:rPr lang="tr-TR" dirty="0" err="1"/>
              <a:t>Fcb</a:t>
            </a:r>
            <a:r>
              <a:rPr lang="tr-TR" dirty="0"/>
              <a:t> ∨ </a:t>
            </a:r>
            <a:r>
              <a:rPr lang="tr-TR" dirty="0" err="1"/>
              <a:t>Fcc</a:t>
            </a:r>
            <a:r>
              <a:rPr lang="tr-TR" dirty="0"/>
              <a:t>)</a:t>
            </a:r>
          </a:p>
          <a:p>
            <a:r>
              <a:rPr lang="tr-TR" dirty="0"/>
              <a:t>e) ( </a:t>
            </a:r>
            <a:r>
              <a:rPr lang="tr-TR" dirty="0" err="1"/>
              <a:t>Fab</a:t>
            </a:r>
            <a:r>
              <a:rPr lang="tr-TR" dirty="0"/>
              <a:t> → </a:t>
            </a:r>
            <a:r>
              <a:rPr lang="tr-TR" dirty="0" err="1"/>
              <a:t>Gab</a:t>
            </a:r>
            <a:r>
              <a:rPr lang="tr-TR" dirty="0"/>
              <a:t>) ( </a:t>
            </a:r>
            <a:r>
              <a:rPr lang="tr-TR" dirty="0" err="1"/>
              <a:t>Fbb</a:t>
            </a:r>
            <a:r>
              <a:rPr lang="tr-TR" dirty="0"/>
              <a:t> → </a:t>
            </a:r>
            <a:r>
              <a:rPr lang="tr-TR" dirty="0" err="1"/>
              <a:t>Gbb</a:t>
            </a:r>
            <a:r>
              <a:rPr lang="tr-TR" dirty="0"/>
              <a:t>)</a:t>
            </a:r>
            <a:br>
              <a:rPr lang="tr-TR" dirty="0"/>
            </a:b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206301" y="401053"/>
            <a:ext cx="11646569" cy="3416320"/>
          </a:xfrm>
          <a:prstGeom prst="rect">
            <a:avLst/>
          </a:prstGeom>
          <a:noFill/>
        </p:spPr>
        <p:txBody>
          <a:bodyPr wrap="square">
            <a:spAutoFit/>
          </a:bodyPr>
          <a:lstStyle/>
          <a:p>
            <a:r>
              <a:rPr lang="tr-TR" dirty="0"/>
              <a:t> </a:t>
            </a:r>
            <a:br>
              <a:rPr lang="tr-TR" dirty="0"/>
            </a:br>
            <a:r>
              <a:rPr lang="tr-TR" dirty="0"/>
              <a:t>10. ∀x ∃y (</a:t>
            </a:r>
            <a:r>
              <a:rPr lang="tr-TR" dirty="0" err="1"/>
              <a:t>Fxy</a:t>
            </a:r>
            <a:r>
              <a:rPr lang="tr-TR" dirty="0"/>
              <a:t> ↔ ∀z </a:t>
            </a:r>
            <a:r>
              <a:rPr lang="tr-TR" dirty="0" err="1"/>
              <a:t>Gxyz</a:t>
            </a:r>
            <a:r>
              <a:rPr lang="tr-TR" dirty="0"/>
              <a:t>) ifadesinin (a, b) evrenindeki açılımı aşağıdakilerden hangisidir?</a:t>
            </a:r>
          </a:p>
          <a:p>
            <a:endParaRPr lang="tr-TR" dirty="0"/>
          </a:p>
          <a:p>
            <a:r>
              <a:rPr lang="tr-TR" dirty="0"/>
              <a:t>a) [ (</a:t>
            </a:r>
            <a:r>
              <a:rPr lang="tr-TR" dirty="0" err="1"/>
              <a:t>Faa</a:t>
            </a:r>
            <a:r>
              <a:rPr lang="tr-TR" dirty="0"/>
              <a:t> ↔ </a:t>
            </a:r>
            <a:r>
              <a:rPr lang="tr-TR" dirty="0" err="1"/>
              <a:t>Gaaa</a:t>
            </a:r>
            <a:r>
              <a:rPr lang="tr-TR" dirty="0"/>
              <a:t> </a:t>
            </a:r>
            <a:r>
              <a:rPr lang="tr-TR" dirty="0" err="1"/>
              <a:t>Gaab</a:t>
            </a:r>
            <a:r>
              <a:rPr lang="tr-TR" dirty="0"/>
              <a:t>)] ∨ (</a:t>
            </a:r>
            <a:r>
              <a:rPr lang="tr-TR" dirty="0" err="1"/>
              <a:t>Fab</a:t>
            </a:r>
            <a:r>
              <a:rPr lang="tr-TR" dirty="0"/>
              <a:t> ↔ </a:t>
            </a:r>
            <a:r>
              <a:rPr lang="tr-TR" dirty="0" err="1"/>
              <a:t>Gaba</a:t>
            </a:r>
            <a:r>
              <a:rPr lang="tr-TR" dirty="0"/>
              <a:t> </a:t>
            </a:r>
            <a:r>
              <a:rPr lang="tr-TR" dirty="0" err="1"/>
              <a:t>Gabb</a:t>
            </a:r>
            <a:r>
              <a:rPr lang="tr-TR" dirty="0"/>
              <a:t>) (</a:t>
            </a:r>
            <a:r>
              <a:rPr lang="tr-TR" dirty="0" err="1"/>
              <a:t>Fbb</a:t>
            </a:r>
            <a:r>
              <a:rPr lang="tr-TR" dirty="0"/>
              <a:t> ↔ </a:t>
            </a:r>
            <a:r>
              <a:rPr lang="tr-TR" dirty="0" err="1"/>
              <a:t>Gbba</a:t>
            </a:r>
            <a:r>
              <a:rPr lang="tr-TR" dirty="0"/>
              <a:t> </a:t>
            </a:r>
            <a:r>
              <a:rPr lang="tr-TR" dirty="0" err="1"/>
              <a:t>Gbbb</a:t>
            </a:r>
            <a:r>
              <a:rPr lang="tr-TR" dirty="0"/>
              <a:t>)</a:t>
            </a:r>
          </a:p>
          <a:p>
            <a:r>
              <a:rPr lang="tr-TR" dirty="0"/>
              <a:t>b) ( </a:t>
            </a:r>
            <a:r>
              <a:rPr lang="tr-TR" dirty="0" err="1"/>
              <a:t>Faa</a:t>
            </a:r>
            <a:r>
              <a:rPr lang="tr-TR" dirty="0"/>
              <a:t> → </a:t>
            </a:r>
            <a:r>
              <a:rPr lang="tr-TR" dirty="0" err="1"/>
              <a:t>Gaa</a:t>
            </a:r>
            <a:r>
              <a:rPr lang="tr-TR" dirty="0"/>
              <a:t>) (</a:t>
            </a:r>
            <a:r>
              <a:rPr lang="tr-TR" dirty="0" err="1"/>
              <a:t>Fba</a:t>
            </a:r>
            <a:r>
              <a:rPr lang="tr-TR" dirty="0"/>
              <a:t> → </a:t>
            </a:r>
            <a:r>
              <a:rPr lang="tr-TR" dirty="0" err="1"/>
              <a:t>Gba</a:t>
            </a:r>
            <a:r>
              <a:rPr lang="tr-TR" dirty="0"/>
              <a:t>) ∨ ( </a:t>
            </a:r>
            <a:r>
              <a:rPr lang="tr-TR" dirty="0" err="1"/>
              <a:t>Fbb</a:t>
            </a:r>
            <a:r>
              <a:rPr lang="tr-TR" dirty="0"/>
              <a:t> → </a:t>
            </a:r>
            <a:r>
              <a:rPr lang="tr-TR" dirty="0" err="1"/>
              <a:t>Gbb</a:t>
            </a:r>
            <a:r>
              <a:rPr lang="tr-TR" dirty="0"/>
              <a:t>)</a:t>
            </a:r>
          </a:p>
          <a:p>
            <a:r>
              <a:rPr lang="tr-TR" dirty="0"/>
              <a:t>c) ( </a:t>
            </a:r>
            <a:r>
              <a:rPr lang="tr-TR" dirty="0" err="1"/>
              <a:t>Faa</a:t>
            </a:r>
            <a:r>
              <a:rPr lang="tr-TR" dirty="0"/>
              <a:t> → </a:t>
            </a:r>
            <a:r>
              <a:rPr lang="tr-TR" dirty="0" err="1"/>
              <a:t>Gaa</a:t>
            </a:r>
            <a:r>
              <a:rPr lang="tr-TR" dirty="0"/>
              <a:t>) (</a:t>
            </a:r>
            <a:r>
              <a:rPr lang="tr-TR" dirty="0" err="1"/>
              <a:t>Fba</a:t>
            </a:r>
            <a:r>
              <a:rPr lang="tr-TR" dirty="0"/>
              <a:t> → </a:t>
            </a:r>
            <a:r>
              <a:rPr lang="tr-TR" dirty="0" err="1"/>
              <a:t>Gba</a:t>
            </a:r>
            <a:r>
              <a:rPr lang="tr-TR" dirty="0"/>
              <a:t>) ∨ ( </a:t>
            </a:r>
            <a:r>
              <a:rPr lang="tr-TR" dirty="0" err="1"/>
              <a:t>Fab</a:t>
            </a:r>
            <a:r>
              <a:rPr lang="tr-TR" dirty="0"/>
              <a:t> → </a:t>
            </a:r>
            <a:r>
              <a:rPr lang="tr-TR" dirty="0" err="1"/>
              <a:t>Gab</a:t>
            </a:r>
            <a:r>
              <a:rPr lang="tr-TR" dirty="0"/>
              <a:t>) ( </a:t>
            </a:r>
            <a:r>
              <a:rPr lang="tr-TR" dirty="0" err="1"/>
              <a:t>Fbb</a:t>
            </a:r>
            <a:r>
              <a:rPr lang="tr-TR" dirty="0"/>
              <a:t> → </a:t>
            </a:r>
            <a:r>
              <a:rPr lang="tr-TR" dirty="0" err="1"/>
              <a:t>Gbb</a:t>
            </a:r>
            <a:r>
              <a:rPr lang="tr-TR" dirty="0"/>
              <a:t>)</a:t>
            </a:r>
          </a:p>
          <a:p>
            <a:r>
              <a:rPr lang="tr-TR" dirty="0"/>
              <a:t>d) ( </a:t>
            </a:r>
            <a:r>
              <a:rPr lang="tr-TR" dirty="0" err="1"/>
              <a:t>Faa</a:t>
            </a:r>
            <a:r>
              <a:rPr lang="tr-TR" dirty="0"/>
              <a:t> ∨ </a:t>
            </a:r>
            <a:r>
              <a:rPr lang="tr-TR" dirty="0" err="1"/>
              <a:t>Fab</a:t>
            </a:r>
            <a:r>
              <a:rPr lang="tr-TR" dirty="0"/>
              <a:t> ∨ </a:t>
            </a:r>
            <a:r>
              <a:rPr lang="tr-TR" dirty="0" err="1"/>
              <a:t>Fac</a:t>
            </a:r>
            <a:r>
              <a:rPr lang="tr-TR" dirty="0"/>
              <a:t>) ∨ (</a:t>
            </a:r>
            <a:r>
              <a:rPr lang="tr-TR" dirty="0" err="1"/>
              <a:t>Fba</a:t>
            </a:r>
            <a:r>
              <a:rPr lang="tr-TR" dirty="0"/>
              <a:t> ∨ </a:t>
            </a:r>
            <a:r>
              <a:rPr lang="tr-TR" dirty="0" err="1"/>
              <a:t>Fbb</a:t>
            </a:r>
            <a:r>
              <a:rPr lang="tr-TR" dirty="0"/>
              <a:t> ∨ </a:t>
            </a:r>
            <a:r>
              <a:rPr lang="tr-TR" dirty="0" err="1"/>
              <a:t>Fbc</a:t>
            </a:r>
            <a:r>
              <a:rPr lang="tr-TR" dirty="0"/>
              <a:t>) ∨ (</a:t>
            </a:r>
            <a:r>
              <a:rPr lang="tr-TR" dirty="0" err="1"/>
              <a:t>Fca</a:t>
            </a:r>
            <a:r>
              <a:rPr lang="tr-TR" dirty="0"/>
              <a:t> ∨ </a:t>
            </a:r>
            <a:r>
              <a:rPr lang="tr-TR" dirty="0" err="1"/>
              <a:t>Fcb</a:t>
            </a:r>
            <a:r>
              <a:rPr lang="tr-TR" dirty="0"/>
              <a:t> ∨ </a:t>
            </a:r>
            <a:r>
              <a:rPr lang="tr-TR" dirty="0" err="1"/>
              <a:t>Fcc</a:t>
            </a:r>
            <a:r>
              <a:rPr lang="tr-TR" dirty="0"/>
              <a:t>)</a:t>
            </a:r>
          </a:p>
          <a:p>
            <a:r>
              <a:rPr lang="tr-TR" dirty="0"/>
              <a:t>e) [ (</a:t>
            </a:r>
            <a:r>
              <a:rPr lang="tr-TR" dirty="0" err="1"/>
              <a:t>Faa</a:t>
            </a:r>
            <a:r>
              <a:rPr lang="tr-TR" dirty="0"/>
              <a:t> ↔ </a:t>
            </a:r>
            <a:r>
              <a:rPr lang="tr-TR" dirty="0" err="1"/>
              <a:t>Gaaa</a:t>
            </a:r>
            <a:r>
              <a:rPr lang="tr-TR" dirty="0"/>
              <a:t> </a:t>
            </a:r>
            <a:r>
              <a:rPr lang="tr-TR" dirty="0" err="1"/>
              <a:t>Gaab</a:t>
            </a:r>
            <a:r>
              <a:rPr lang="tr-TR" dirty="0"/>
              <a:t>) (</a:t>
            </a:r>
            <a:r>
              <a:rPr lang="tr-TR" dirty="0" err="1"/>
              <a:t>Fba</a:t>
            </a:r>
            <a:r>
              <a:rPr lang="tr-TR" dirty="0"/>
              <a:t> ↔ </a:t>
            </a:r>
            <a:r>
              <a:rPr lang="tr-TR" dirty="0" err="1"/>
              <a:t>Gbaa</a:t>
            </a:r>
            <a:r>
              <a:rPr lang="tr-TR" dirty="0"/>
              <a:t> </a:t>
            </a:r>
            <a:r>
              <a:rPr lang="tr-TR" dirty="0" err="1"/>
              <a:t>Gbab</a:t>
            </a:r>
            <a:r>
              <a:rPr lang="tr-TR" dirty="0"/>
              <a:t>) ] ∨ (</a:t>
            </a:r>
            <a:r>
              <a:rPr lang="tr-TR" dirty="0" err="1"/>
              <a:t>Fab</a:t>
            </a:r>
            <a:r>
              <a:rPr lang="tr-TR" dirty="0"/>
              <a:t> ↔ </a:t>
            </a:r>
            <a:r>
              <a:rPr lang="tr-TR" dirty="0" err="1"/>
              <a:t>Gaba</a:t>
            </a:r>
            <a:r>
              <a:rPr lang="tr-TR" dirty="0"/>
              <a:t> </a:t>
            </a:r>
            <a:r>
              <a:rPr lang="tr-TR" dirty="0" err="1"/>
              <a:t>Gabb</a:t>
            </a:r>
            <a:r>
              <a:rPr lang="tr-TR" dirty="0"/>
              <a:t>) (</a:t>
            </a:r>
            <a:r>
              <a:rPr lang="tr-TR" dirty="0" err="1"/>
              <a:t>Fbb</a:t>
            </a:r>
            <a:r>
              <a:rPr lang="tr-TR" dirty="0"/>
              <a:t> ↔ </a:t>
            </a:r>
            <a:r>
              <a:rPr lang="tr-TR" dirty="0" err="1"/>
              <a:t>Gbba</a:t>
            </a:r>
            <a:r>
              <a:rPr lang="tr-TR" dirty="0"/>
              <a:t> </a:t>
            </a:r>
            <a:r>
              <a:rPr lang="tr-TR" dirty="0" err="1"/>
              <a:t>Gbbb</a:t>
            </a:r>
            <a:r>
              <a:rPr lang="tr-TR" dirty="0"/>
              <a:t>) </a:t>
            </a:r>
            <a:br>
              <a:rPr lang="tr-TR" dirty="0"/>
            </a:br>
            <a:br>
              <a:rPr lang="tr-TR" dirty="0"/>
            </a:br>
            <a:endParaRPr lang="tr-TR" dirty="0"/>
          </a:p>
          <a:p>
            <a:br>
              <a:rPr lang="tr-TR" dirty="0"/>
            </a:br>
            <a:endParaRPr lang="tr-TR" dirty="0"/>
          </a:p>
        </p:txBody>
      </p:sp>
      <p:graphicFrame>
        <p:nvGraphicFramePr>
          <p:cNvPr id="2" name="Tablo 1">
            <a:extLst>
              <a:ext uri="{FF2B5EF4-FFF2-40B4-BE49-F238E27FC236}">
                <a16:creationId xmlns:a16="http://schemas.microsoft.com/office/drawing/2014/main" id="{44158970-6ACF-70C6-229F-E6556D26195C}"/>
              </a:ext>
            </a:extLst>
          </p:cNvPr>
          <p:cNvGraphicFramePr>
            <a:graphicFrameLocks noGrp="1"/>
          </p:cNvGraphicFramePr>
          <p:nvPr>
            <p:extLst>
              <p:ext uri="{D42A27DB-BD31-4B8C-83A1-F6EECF244321}">
                <p14:modId xmlns:p14="http://schemas.microsoft.com/office/powerpoint/2010/main" val="2830470642"/>
              </p:ext>
            </p:extLst>
          </p:nvPr>
        </p:nvGraphicFramePr>
        <p:xfrm>
          <a:off x="3228975" y="3681254"/>
          <a:ext cx="5734050" cy="365760"/>
        </p:xfrm>
        <a:graphic>
          <a:graphicData uri="http://schemas.openxmlformats.org/drawingml/2006/table">
            <a:tbl>
              <a:tblPr/>
              <a:tblGrid>
                <a:gridCol w="742950">
                  <a:extLst>
                    <a:ext uri="{9D8B030D-6E8A-4147-A177-3AD203B41FA5}">
                      <a16:colId xmlns:a16="http://schemas.microsoft.com/office/drawing/2014/main" val="667763775"/>
                    </a:ext>
                  </a:extLst>
                </a:gridCol>
                <a:gridCol w="1670050">
                  <a:extLst>
                    <a:ext uri="{9D8B030D-6E8A-4147-A177-3AD203B41FA5}">
                      <a16:colId xmlns:a16="http://schemas.microsoft.com/office/drawing/2014/main" val="1950167644"/>
                    </a:ext>
                  </a:extLst>
                </a:gridCol>
                <a:gridCol w="1720850">
                  <a:extLst>
                    <a:ext uri="{9D8B030D-6E8A-4147-A177-3AD203B41FA5}">
                      <a16:colId xmlns:a16="http://schemas.microsoft.com/office/drawing/2014/main" val="1875876981"/>
                    </a:ext>
                  </a:extLst>
                </a:gridCol>
                <a:gridCol w="1600200">
                  <a:extLst>
                    <a:ext uri="{9D8B030D-6E8A-4147-A177-3AD203B41FA5}">
                      <a16:colId xmlns:a16="http://schemas.microsoft.com/office/drawing/2014/main" val="4280545214"/>
                    </a:ext>
                  </a:extLst>
                </a:gridCol>
              </a:tblGrid>
              <a:tr h="0">
                <a:tc>
                  <a:txBody>
                    <a:bodyPr/>
                    <a:lstStyle/>
                    <a:p>
                      <a:endParaRPr lang="tr-TR" dirty="0">
                        <a:effectLst/>
                      </a:endParaRPr>
                    </a:p>
                  </a:txBody>
                  <a:tcPr anchor="ctr">
                    <a:lnL>
                      <a:noFill/>
                    </a:lnL>
                    <a:lnR>
                      <a:noFill/>
                    </a:lnR>
                    <a:lnT>
                      <a:noFill/>
                    </a:lnT>
                    <a:lnB>
                      <a:noFill/>
                    </a:lnB>
                    <a:noFill/>
                  </a:tcPr>
                </a:tc>
                <a:tc>
                  <a:txBody>
                    <a:bodyPr/>
                    <a:lstStyle/>
                    <a:p>
                      <a:endParaRPr lang="tr-TR">
                        <a:effectLst/>
                      </a:endParaRPr>
                    </a:p>
                  </a:txBody>
                  <a:tcPr anchor="ctr">
                    <a:lnL>
                      <a:noFill/>
                    </a:lnL>
                    <a:lnR>
                      <a:noFill/>
                    </a:lnR>
                    <a:lnT>
                      <a:noFill/>
                    </a:lnT>
                    <a:lnB>
                      <a:noFill/>
                    </a:lnB>
                    <a:noFill/>
                  </a:tcPr>
                </a:tc>
                <a:tc>
                  <a:txBody>
                    <a:bodyPr/>
                    <a:lstStyle/>
                    <a:p>
                      <a:endParaRPr lang="tr-TR">
                        <a:effectLst/>
                      </a:endParaRPr>
                    </a:p>
                  </a:txBody>
                  <a:tcPr anchor="ctr">
                    <a:lnL>
                      <a:noFill/>
                    </a:lnL>
                    <a:lnR>
                      <a:noFill/>
                    </a:lnR>
                    <a:lnT>
                      <a:noFill/>
                    </a:lnT>
                    <a:lnB>
                      <a:noFill/>
                    </a:lnB>
                    <a:noFill/>
                  </a:tcPr>
                </a:tc>
                <a:tc>
                  <a:txBody>
                    <a:bodyPr/>
                    <a:lstStyle/>
                    <a:p>
                      <a:endParaRPr lang="tr-TR" dirty="0">
                        <a:effectLst/>
                      </a:endParaRPr>
                    </a:p>
                  </a:txBody>
                  <a:tcPr anchor="ctr">
                    <a:lnL>
                      <a:noFill/>
                    </a:lnL>
                    <a:lnR>
                      <a:noFill/>
                    </a:lnR>
                    <a:lnT>
                      <a:noFill/>
                    </a:lnT>
                    <a:lnB>
                      <a:noFill/>
                    </a:lnB>
                    <a:noFill/>
                  </a:tcPr>
                </a:tc>
                <a:extLst>
                  <a:ext uri="{0D108BD9-81ED-4DB2-BD59-A6C34878D82A}">
                    <a16:rowId xmlns:a16="http://schemas.microsoft.com/office/drawing/2014/main" val="3870019416"/>
                  </a:ext>
                </a:extLst>
              </a:tr>
            </a:tbl>
          </a:graphicData>
        </a:graphic>
      </p:graphicFrame>
      <p:sp>
        <p:nvSpPr>
          <p:cNvPr id="10" name="Rectangle 4">
            <a:extLst>
              <a:ext uri="{FF2B5EF4-FFF2-40B4-BE49-F238E27FC236}">
                <a16:creationId xmlns:a16="http://schemas.microsoft.com/office/drawing/2014/main" id="{6271156D-452F-0C4D-6D7E-1922DEEEC654}"/>
              </a:ext>
            </a:extLst>
          </p:cNvPr>
          <p:cNvSpPr>
            <a:spLocks noChangeArrowheads="1"/>
          </p:cNvSpPr>
          <p:nvPr/>
        </p:nvSpPr>
        <p:spPr bwMode="auto">
          <a:xfrm>
            <a:off x="3727617" y="71972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116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335024" y="841248"/>
            <a:ext cx="10195560" cy="646331"/>
          </a:xfrm>
          <a:prstGeom prst="rect">
            <a:avLst/>
          </a:prstGeom>
          <a:noFill/>
        </p:spPr>
        <p:txBody>
          <a:bodyPr wrap="square">
            <a:spAutoFit/>
          </a:bodyPr>
          <a:lstStyle/>
          <a:p>
            <a:pPr algn="ctr"/>
            <a:r>
              <a:rPr lang="pt-BR" sz="1800" b="1" i="0" dirty="0">
                <a:solidFill>
                  <a:srgbClr val="000000"/>
                </a:solidFill>
                <a:effectLst/>
                <a:latin typeface="Times New Roman" panose="02020603050405020304" pitchFamily="18" charset="0"/>
              </a:rPr>
              <a:t>11. AÇILIM: GİRİŞ VE TEMEL UYGULAMALAR</a:t>
            </a:r>
            <a:r>
              <a:rPr lang="pt-BR" dirty="0"/>
              <a:t> </a:t>
            </a:r>
            <a:br>
              <a:rPr lang="pt-B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1143000" y="1636776"/>
            <a:ext cx="10030968" cy="397031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11.1. Açılım: Giriş</a:t>
            </a:r>
          </a:p>
          <a:p>
            <a:pPr algn="just"/>
            <a:r>
              <a:rPr lang="tr-TR" sz="1800" b="0" i="0" dirty="0">
                <a:solidFill>
                  <a:srgbClr val="000000"/>
                </a:solidFill>
                <a:effectLst/>
                <a:latin typeface="Times New Roman" panose="02020603050405020304" pitchFamily="18" charset="0"/>
              </a:rPr>
              <a:t>Daha önce işaret edildiği gibi niceleme mantığında bir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 sembolik gösterim olarak birçok olanak sağlamasına karşılık bir doğruluk değerine sahip değildir. Bu durum birçok analitik işlemin yapılamaması anlamına gelmektedir.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Formel mantık bir yönüyle karar verme sürecidir, yani</a:t>
            </a:r>
            <a:br>
              <a:rPr lang="tr-TR" dirty="0"/>
            </a:br>
            <a:r>
              <a:rPr lang="tr-TR" dirty="0">
                <a:solidFill>
                  <a:srgbClr val="000000"/>
                </a:solidFill>
                <a:latin typeface="Times New Roman" panose="02020603050405020304" pitchFamily="18" charset="0"/>
              </a:rPr>
              <a:t>verilen öncüllerde tutarlı sonuç (veya sonuçlar) elde etme işlemidir. Bu işlem ise sonuçta doğru veya yanlış özelliği taşıyabilen yani doğru veya yanlış olduğuna karar verebildiğimiz bir özelliğe sahip olmalıdır. Ancak bu sayede bir mantıksal işlemin yani bir karar verme işleminin doğru veya yanlışlığından söz edilebilir.</a:t>
            </a:r>
          </a:p>
          <a:p>
            <a:pPr algn="just"/>
            <a:r>
              <a:rPr lang="tr-TR" dirty="0"/>
              <a:t> </a:t>
            </a: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891158" cy="4247317"/>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Ne var ki bir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ifadesi bu hâliyle bir doğruluk değerine sahip değildir. Çünkü öznenin yani </a:t>
            </a:r>
            <a:r>
              <a:rPr lang="tr-TR" sz="1800" b="0" i="0" dirty="0" err="1">
                <a:solidFill>
                  <a:srgbClr val="000000"/>
                </a:solidFill>
                <a:effectLst/>
                <a:latin typeface="Times New Roman" panose="02020603050405020304" pitchFamily="18" charset="0"/>
              </a:rPr>
              <a:t>x’in</a:t>
            </a:r>
            <a:r>
              <a:rPr lang="tr-TR" sz="1800" b="0" i="0" dirty="0">
                <a:solidFill>
                  <a:srgbClr val="000000"/>
                </a:solidFill>
                <a:effectLst/>
                <a:latin typeface="Times New Roman" panose="02020603050405020304" pitchFamily="18" charset="0"/>
              </a:rPr>
              <a:t> işaret ettiği nesnenin ne olduğu belli değildir. Dolayısıyla F yükleminin x nesnesi ile olan ilişkisi sadece sembolik gösterim olarak bir anlam taşıyabilir. Bir çıkarım işleminde yer alan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önermesinin bu sebeple sadece sınırlı birtakım mantık işlemlerindeki yeri bizim için bir değer taşıyabilir. Fakat sonuçta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 bir doğruluk değerine sahip olamadığı için birtakım işlemlerde –mantık açısından– bir değere veya öneme sahip olamayacaktır. Çünkü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 bir doğruluk değerine sahip değildir. Bunun sebebi, bir önermenin öznesi konumunda olan “</a:t>
            </a:r>
            <a:r>
              <a:rPr lang="tr-TR" sz="1800" b="0" i="0" dirty="0" err="1">
                <a:solidFill>
                  <a:srgbClr val="000000"/>
                </a:solidFill>
                <a:effectLst/>
                <a:latin typeface="Times New Roman" panose="02020603050405020304" pitchFamily="18" charset="0"/>
              </a:rPr>
              <a:t>x”in</a:t>
            </a:r>
            <a:r>
              <a:rPr lang="tr-TR" sz="1800" b="0" i="0" dirty="0">
                <a:solidFill>
                  <a:srgbClr val="000000"/>
                </a:solidFill>
                <a:effectLst/>
                <a:latin typeface="Times New Roman" panose="02020603050405020304" pitchFamily="18" charset="0"/>
              </a:rPr>
              <a:t> bir değişken olup ne gibi bir nesneye işaret ettiğinin belli olmamasıdır. Nitekim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önermesinin açılımının örneğin “ x mavidir” şeklinde olduğunu kabul edelim. Mavi olmak yüklemi (yani F) sözgelimi bir kalem için doğru olabilir. Fakat bir sandalye için yanlış olabilir. Dolayısıyla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 x eğer bir kaleme işaret ediyorsa doğru, bir sandalyeye işaret ediyorsa yanlış olacaktır. Bu durumun </a:t>
            </a:r>
            <a:r>
              <a:rPr lang="tr-TR" sz="1800" b="0" i="0" dirty="0" err="1">
                <a:solidFill>
                  <a:srgbClr val="000000"/>
                </a:solidFill>
                <a:effectLst/>
                <a:latin typeface="Times New Roman" panose="02020603050405020304" pitchFamily="18" charset="0"/>
              </a:rPr>
              <a:t>Fx’in</a:t>
            </a:r>
            <a:r>
              <a:rPr lang="tr-TR" sz="1800" b="0" i="0" dirty="0">
                <a:solidFill>
                  <a:srgbClr val="000000"/>
                </a:solidFill>
                <a:effectLst/>
                <a:latin typeface="Times New Roman" panose="02020603050405020304" pitchFamily="18" charset="0"/>
              </a:rPr>
              <a:t> içinde yer aldığı mantıksal işlemlerin (örneğin bir çıkarım işleminin) doğruluğunun tespit edilemeyeceği anlamına geleceği aşikârdır.</a:t>
            </a:r>
          </a:p>
          <a:p>
            <a:pPr algn="just"/>
            <a:r>
              <a:rPr lang="tr-TR" dirty="0"/>
              <a:t> </a:t>
            </a:r>
            <a:br>
              <a:rPr lang="tr-TR" dirty="0"/>
            </a:b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784830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Bir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önermesinin mantıksal açıdan doğruluğuna karar verilebilmesi için onun açılımının dikkate alınması gereklidir. Bir açılım ise bir tümel önerme için:</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Fn</a:t>
            </a:r>
            <a:r>
              <a:rPr lang="tr-TR" sz="1800" b="0" i="0" dirty="0">
                <a:solidFill>
                  <a:srgbClr val="000000"/>
                </a:solidFill>
                <a:effectLst/>
                <a:latin typeface="Times New Roman" panose="02020603050405020304" pitchFamily="18" charset="0"/>
              </a:rPr>
              <a:t> şeklinde olacak, varlıksal niceleyici için ise</a:t>
            </a: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F x =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Fn</a:t>
            </a:r>
            <a:r>
              <a:rPr lang="tr-TR" sz="1800" b="0" i="0" dirty="0">
                <a:solidFill>
                  <a:srgbClr val="000000"/>
                </a:solidFill>
                <a:effectLst/>
                <a:latin typeface="Times New Roman" panose="02020603050405020304" pitchFamily="18" charset="0"/>
              </a:rPr>
              <a:t> şeklinde olacaktır.</a:t>
            </a:r>
            <a:r>
              <a:rPr lang="tr-TR" dirty="0"/>
              <a:t> </a:t>
            </a:r>
          </a:p>
          <a:p>
            <a:endParaRPr lang="tr-TR" dirty="0"/>
          </a:p>
          <a:p>
            <a:pPr algn="just"/>
            <a:r>
              <a:rPr lang="tr-TR" sz="1800" b="0" i="0" dirty="0">
                <a:solidFill>
                  <a:srgbClr val="000000"/>
                </a:solidFill>
                <a:effectLst/>
                <a:latin typeface="Times New Roman" panose="02020603050405020304" pitchFamily="18" charset="0"/>
              </a:rPr>
              <a:t>Dikkat edilirse tümel bir ifade bize, işaret ettiği (F yüklemiyle işaret edilen) istisnasız bütün nesnelerin aynı özelliğe sahip olduğunu söylemektedir. Örneğin “Bu sınıftaki tüm öğrencilerin kalemi vardır.” dediğimizde, yani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ifadesinde x değişkeni ile işaret edilen tüm öğrencilerin, yani a, b, c, … , n’nin kaleminin olduğu ifade edilir. Dolayısıyla sonuçta Fa,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Fn</a:t>
            </a:r>
            <a:r>
              <a:rPr lang="tr-TR" sz="1800" b="0" i="0" dirty="0">
                <a:solidFill>
                  <a:srgbClr val="000000"/>
                </a:solidFill>
                <a:effectLst/>
                <a:latin typeface="Times New Roman" panose="02020603050405020304" pitchFamily="18" charset="0"/>
              </a:rPr>
              <a:t> ifadelerinin hepsinin birlikte doğru olması gerekir. Bu durum, yani “birlikte doğru olma” durumu varlık açısından “ve” eklemi ile temsil edilir. Çünkü bu eklem bize birlikte doğru olma koşulunu sağlamaktadır. Dolayısıyla da </a:t>
            </a:r>
          </a:p>
          <a:p>
            <a:pPr algn="just"/>
            <a:r>
              <a:rPr lang="tr-TR" sz="1800" b="0" i="0" dirty="0">
                <a:solidFill>
                  <a:srgbClr val="000000"/>
                </a:solidFill>
                <a:effectLst/>
                <a:latin typeface="Times New Roman" panose="02020603050405020304" pitchFamily="18" charset="0"/>
              </a:rPr>
              <a:t>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Fn</a:t>
            </a:r>
            <a:r>
              <a:rPr lang="tr-TR" sz="1800" b="0" i="0" dirty="0">
                <a:solidFill>
                  <a:srgbClr val="000000"/>
                </a:solidFill>
                <a:effectLst/>
                <a:latin typeface="Times New Roman" panose="02020603050405020304" pitchFamily="18" charset="0"/>
              </a:rPr>
              <a:t> ifadesinin doğru olması bütün bileşenlerinin tek tek doğru olmasını gerektirmektedir. Diğer bir ifadeyle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ifadesiyle işaret edilen sınıfta bulunan istisnasız bütün öğrencilerin (yani a, b, c, … n ile temsil edilen öğrencilerin) kaleminin olması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ifadesini doğrular.</a:t>
            </a:r>
          </a:p>
          <a:p>
            <a:pPr algn="just"/>
            <a:r>
              <a:rPr lang="tr-TR" dirty="0"/>
              <a:t> </a:t>
            </a:r>
            <a:br>
              <a:rPr lang="tr-TR" dirty="0"/>
            </a:br>
            <a:endParaRPr lang="tr-TR" sz="1800" b="0" i="0" dirty="0">
              <a:solidFill>
                <a:srgbClr val="000000"/>
              </a:solidFill>
              <a:effectLst/>
              <a:latin typeface="Times New Roman" panose="02020603050405020304" pitchFamily="18" charset="0"/>
            </a:endParaRPr>
          </a:p>
          <a:p>
            <a:pPr algn="just"/>
            <a:r>
              <a:rPr lang="tr-TR" dirty="0"/>
              <a:t> </a:t>
            </a:r>
            <a:br>
              <a:rPr lang="tr-TR" dirty="0"/>
            </a:br>
            <a:br>
              <a:rPr lang="tr-TR" dirty="0"/>
            </a:br>
            <a:r>
              <a:rPr lang="tr-TR" dirty="0"/>
              <a:t> </a:t>
            </a:r>
            <a:br>
              <a:rPr lang="tr-TR" dirty="0"/>
            </a:br>
            <a:br>
              <a:rPr lang="tr-TR" dirty="0"/>
            </a:br>
            <a:r>
              <a:rPr lang="tr-TR" b="1" dirty="0"/>
              <a:t>                                    </a:t>
            </a:r>
            <a:br>
              <a:rPr lang="tr-TR" dirty="0"/>
            </a:br>
            <a:endParaRPr lang="tr-TR" dirty="0"/>
          </a:p>
          <a:p>
            <a:endParaRPr lang="tr-TR" dirty="0"/>
          </a:p>
          <a:p>
            <a:br>
              <a:rPr lang="tr-TR" dirty="0"/>
            </a:b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6247864"/>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Fakat buna karşılık,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gibi bir ifade bize örneğin “bazı öğrencilerin kalemi vardır” şeklinde bir bilgi vermektedir. Böyle bir önermenin doğru değeri alabilmesi için en az bir öğrencinin kaleminin olması yeterlidir. Dolayısıyla,</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Fn</a:t>
            </a:r>
            <a:r>
              <a:rPr lang="tr-TR" sz="1800" b="0" i="0" dirty="0">
                <a:solidFill>
                  <a:srgbClr val="000000"/>
                </a:solidFill>
                <a:effectLst/>
                <a:latin typeface="Times New Roman" panose="02020603050405020304" pitchFamily="18" charset="0"/>
              </a:rPr>
              <a:t> şeklindeki açılım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ifadesinin karşılığı olacaktır. Nitekim “veya” ekleminin özelliği bileşenlerinden sadece birisinin doğru olmasını gerektirmesidir. Yani söz konusu sınıfta sadece bir öğrencinin kaleminin olması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a:solidFill>
                  <a:srgbClr val="000000"/>
                </a:solidFill>
                <a:effectLst/>
                <a:latin typeface="Times New Roman" panose="02020603050405020304" pitchFamily="18" charset="0"/>
              </a:rPr>
              <a:t> ifadesinin doğruluğunu sağlayacaktır. Bu bilgiler ışığında örneğin</a:t>
            </a:r>
          </a:p>
          <a:p>
            <a:pPr algn="just"/>
            <a:endParaRPr lang="tr-TR" dirty="0">
              <a:solidFill>
                <a:srgbClr val="000000"/>
              </a:solidFill>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xFx</a:t>
            </a:r>
            <a:r>
              <a:rPr lang="tr-TR" sz="1800" b="0" i="0" dirty="0" err="1">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yGy</a:t>
            </a:r>
            <a:r>
              <a:rPr lang="tr-TR" sz="1800" b="0" i="0" dirty="0">
                <a:solidFill>
                  <a:srgbClr val="000000"/>
                </a:solidFill>
                <a:effectLst/>
                <a:latin typeface="Times New Roman" panose="02020603050405020304" pitchFamily="18" charset="0"/>
              </a:rPr>
              <a:t> gibi bir ifadenin (a, b, c) evrenindeki açılımı,</a:t>
            </a:r>
          </a:p>
          <a:p>
            <a:r>
              <a:rPr lang="tr-TR" sz="1800" b="0" i="0" dirty="0">
                <a:solidFill>
                  <a:srgbClr val="000000"/>
                </a:solidFill>
                <a:effectLst/>
                <a:latin typeface="Times New Roman" panose="02020603050405020304" pitchFamily="18" charset="0"/>
              </a:rPr>
              <a:t>(Fa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Gb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Gc</a:t>
            </a:r>
            <a:r>
              <a:rPr lang="tr-TR" sz="1800" b="0" i="0" dirty="0">
                <a:solidFill>
                  <a:srgbClr val="000000"/>
                </a:solidFill>
                <a:effectLst/>
                <a:latin typeface="Times New Roman" panose="02020603050405020304" pitchFamily="18" charset="0"/>
              </a:rPr>
              <a:t>) şeklinde gösterilebilir.</a:t>
            </a: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Gx</a:t>
            </a:r>
            <a:r>
              <a:rPr lang="tr-TR" sz="1800" b="0" i="0" dirty="0">
                <a:solidFill>
                  <a:srgbClr val="000000"/>
                </a:solidFill>
                <a:effectLst/>
                <a:latin typeface="Times New Roman" panose="02020603050405020304" pitchFamily="18" charset="0"/>
              </a:rPr>
              <a:t>) ifadesinin (a, b, c) evrenindeki açılımı da</a:t>
            </a:r>
            <a:r>
              <a:rPr lang="tr-TR" dirty="0"/>
              <a:t> </a:t>
            </a:r>
          </a:p>
          <a:p>
            <a:r>
              <a:rPr lang="tr-TR" sz="1800" b="0" i="0" dirty="0">
                <a:solidFill>
                  <a:srgbClr val="000000"/>
                </a:solidFill>
                <a:effectLst/>
                <a:latin typeface="Times New Roman" panose="02020603050405020304" pitchFamily="18" charset="0"/>
              </a:rPr>
              <a:t>(Fa → </a:t>
            </a:r>
            <a:r>
              <a:rPr lang="tr-TR" sz="1800" b="0" i="0" dirty="0" err="1">
                <a:solidFill>
                  <a:srgbClr val="000000"/>
                </a:solidFill>
                <a:effectLst/>
                <a:latin typeface="Times New Roman" panose="02020603050405020304" pitchFamily="18" charset="0"/>
              </a:rPr>
              <a:t>Ga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 Gb) (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Gc</a:t>
            </a:r>
            <a:r>
              <a:rPr lang="tr-TR" sz="1800" b="0" i="0" dirty="0">
                <a:solidFill>
                  <a:srgbClr val="000000"/>
                </a:solidFill>
                <a:effectLst/>
                <a:latin typeface="Times New Roman" panose="02020603050405020304" pitchFamily="18" charset="0"/>
              </a:rPr>
              <a:t>) şeklinde ifade edilecektir. Bu ilkeler ışığında </a:t>
            </a:r>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x</a:t>
            </a:r>
            <a:r>
              <a:rPr lang="tr-TR" sz="1800" b="0" i="0" dirty="0" err="1">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yFxy</a:t>
            </a:r>
            <a:r>
              <a:rPr lang="tr-TR" sz="1800" b="0" i="0" dirty="0">
                <a:solidFill>
                  <a:srgbClr val="000000"/>
                </a:solidFill>
                <a:effectLst/>
                <a:latin typeface="Times New Roman" panose="02020603050405020304" pitchFamily="18" charset="0"/>
              </a:rPr>
              <a:t> ifadesinin </a:t>
            </a:r>
          </a:p>
          <a:p>
            <a:r>
              <a:rPr lang="tr-TR" sz="1800" b="0" i="0" dirty="0">
                <a:solidFill>
                  <a:srgbClr val="000000"/>
                </a:solidFill>
                <a:effectLst/>
                <a:latin typeface="Times New Roman" panose="02020603050405020304" pitchFamily="18" charset="0"/>
              </a:rPr>
              <a:t>(a, b, c) evrenindeki açılımı önce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 </a:t>
            </a:r>
            <a:r>
              <a:rPr lang="tr-TR" sz="1800" b="0" i="0" dirty="0" err="1">
                <a:solidFill>
                  <a:srgbClr val="000000"/>
                </a:solidFill>
                <a:effectLst/>
                <a:latin typeface="Times New Roman" panose="02020603050405020304" pitchFamily="18" charset="0"/>
              </a:rPr>
              <a:t>Fxa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Fxb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Fxc</a:t>
            </a:r>
            <a:r>
              <a:rPr lang="tr-TR" sz="1800" b="0" i="0" dirty="0">
                <a:solidFill>
                  <a:srgbClr val="000000"/>
                </a:solidFill>
                <a:effectLst/>
                <a:latin typeface="Times New Roman" panose="02020603050405020304" pitchFamily="18" charset="0"/>
              </a:rPr>
              <a:t>) şeklinde yazmak; daha sonra da</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Fac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Fca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Fcc</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ifadesine ulaşmak gerekmektedir.</a:t>
            </a:r>
            <a:r>
              <a:rPr lang="tr-TR" dirty="0"/>
              <a:t> </a:t>
            </a:r>
            <a:br>
              <a:rPr lang="tr-TR" dirty="0"/>
            </a:br>
            <a:br>
              <a:rPr lang="tr-TR" dirty="0"/>
            </a:br>
            <a:br>
              <a:rPr lang="tr-TR" sz="2000" dirty="0"/>
            </a:br>
            <a:br>
              <a:rPr lang="tr-TR" sz="2000"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21792" y="164592"/>
            <a:ext cx="10241280" cy="535531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11.2. Açılım: Temel Uygulamalar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Yukarıda yapılan açıklamalar ışığında daha karmaşık ifadelerin açılımlarını da ifade edebiliriz. Yapılacak işlemlerde tümel ve varlıksal niceleyicilerin açılımının bulunmasında eğer herhangi bir gereklilik yoksa tümel bir niceleyiciye varlıksal niceleyiciye göre öncelik vermek gerekir. Bu önceliğin sadece pratik kaygılarla, yani işlemlerde kolaylık ve kısalık sağlamak amacıyla yapıldığını dikkate almak yerinde olacaktır. Bu pratiklik kaygısının dayanağı,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gibi bir ifadeyi </a:t>
            </a:r>
            <a:r>
              <a:rPr lang="tr-TR" sz="1800" b="0" i="0" dirty="0" err="1">
                <a:solidFill>
                  <a:srgbClr val="000000"/>
                </a:solidFill>
                <a:effectLst/>
                <a:latin typeface="Times New Roman" panose="02020603050405020304" pitchFamily="18" charset="0"/>
              </a:rPr>
              <a:t>parantezsiz</a:t>
            </a:r>
            <a:r>
              <a:rPr lang="tr-TR" sz="1800" b="0" i="0" dirty="0">
                <a:solidFill>
                  <a:srgbClr val="000000"/>
                </a:solidFill>
                <a:effectLst/>
                <a:latin typeface="Times New Roman" panose="02020603050405020304" pitchFamily="18" charset="0"/>
              </a:rPr>
              <a:t> olarak yani </a:t>
            </a:r>
            <a:r>
              <a:rPr lang="tr-TR" sz="1800" b="0" i="0" dirty="0" err="1">
                <a:solidFill>
                  <a:srgbClr val="000000"/>
                </a:solidFill>
                <a:effectLst/>
                <a:latin typeface="Times New Roman" panose="02020603050405020304" pitchFamily="18" charset="0"/>
              </a:rPr>
              <a:t>FaFb</a:t>
            </a:r>
            <a:r>
              <a:rPr lang="tr-TR" sz="1800" b="0" i="0" dirty="0">
                <a:solidFill>
                  <a:srgbClr val="000000"/>
                </a:solidFill>
                <a:effectLst/>
                <a:latin typeface="Times New Roman" panose="02020603050405020304" pitchFamily="18" charset="0"/>
              </a:rPr>
              <a:t> şeklinde yazabilme olanağımız olmasıdır. Dolayısıyla da örneğin</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 </a:t>
            </a:r>
            <a:r>
              <a:rPr lang="tr-TR" sz="1800" b="0" i="0" dirty="0" err="1">
                <a:solidFill>
                  <a:srgbClr val="000000"/>
                </a:solidFill>
                <a:effectLst/>
                <a:latin typeface="Times New Roman" panose="02020603050405020304" pitchFamily="18" charset="0"/>
              </a:rPr>
              <a:t>Fxy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Gxy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gibi bir ifadenin (</a:t>
            </a:r>
            <a:r>
              <a:rPr lang="tr-TR" sz="1800" b="0" i="0" dirty="0" err="1">
                <a:solidFill>
                  <a:srgbClr val="000000"/>
                </a:solidFill>
                <a:effectLst/>
                <a:latin typeface="Times New Roman" panose="02020603050405020304" pitchFamily="18" charset="0"/>
              </a:rPr>
              <a:t>a,b</a:t>
            </a:r>
            <a:r>
              <a:rPr lang="tr-TR" sz="1800" b="0" i="0" dirty="0">
                <a:solidFill>
                  <a:srgbClr val="000000"/>
                </a:solidFill>
                <a:effectLst/>
                <a:latin typeface="Times New Roman" panose="02020603050405020304" pitchFamily="18" charset="0"/>
              </a:rPr>
              <a:t>) evrenindeki açılımını</a:t>
            </a:r>
            <a:r>
              <a:rPr lang="tr-TR" dirty="0"/>
              <a:t> </a:t>
            </a:r>
          </a:p>
          <a:p>
            <a:endParaRPr lang="tr-TR" dirty="0"/>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a:t>
            </a:r>
            <a:r>
              <a:rPr lang="tr-TR" sz="1800" b="0" i="0" dirty="0" err="1">
                <a:solidFill>
                  <a:srgbClr val="000000"/>
                </a:solidFill>
                <a:effectLst/>
                <a:latin typeface="Times New Roman" panose="02020603050405020304" pitchFamily="18" charset="0"/>
              </a:rPr>
              <a:t>Fay→Gay</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Gby</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Gbb</a:t>
            </a:r>
            <a:r>
              <a:rPr lang="tr-TR"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ifade edebiliriz. Şüphesiz açılıma varlıksal niceleyiciyi öne alarak başlasaydık, sonuç ifadesinin doğruluk değeri değişmeyecekti.</a:t>
            </a:r>
            <a:r>
              <a:rPr lang="tr-TR" dirty="0"/>
              <a:t> </a:t>
            </a:r>
            <a:br>
              <a:rPr lang="tr-TR" dirty="0"/>
            </a:b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7294305"/>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z </a:t>
            </a:r>
            <a:r>
              <a:rPr lang="tr-TR" sz="1800" b="0" i="0" dirty="0" err="1">
                <a:solidFill>
                  <a:srgbClr val="000000"/>
                </a:solidFill>
                <a:effectLst/>
                <a:latin typeface="Times New Roman" panose="02020603050405020304" pitchFamily="18" charset="0"/>
              </a:rPr>
              <a:t>Fxyz</a:t>
            </a: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gibi bir ifadenin (a, b) evreninde açılımı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z (</a:t>
            </a:r>
            <a:r>
              <a:rPr lang="tr-TR" sz="1800" b="0" i="0" dirty="0" err="1">
                <a:solidFill>
                  <a:srgbClr val="000000"/>
                </a:solidFill>
                <a:effectLst/>
                <a:latin typeface="Times New Roman" panose="02020603050405020304" pitchFamily="18" charset="0"/>
              </a:rPr>
              <a:t>Fayz</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Fbyz</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z ( </a:t>
            </a:r>
            <a:r>
              <a:rPr lang="tr-TR" sz="1800" b="0" i="0" dirty="0" err="1">
                <a:solidFill>
                  <a:srgbClr val="000000"/>
                </a:solidFill>
                <a:effectLst/>
                <a:latin typeface="Times New Roman" panose="02020603050405020304" pitchFamily="18" charset="0"/>
              </a:rPr>
              <a:t>Faaz</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Fbaz</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Fabz</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Fbbz</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Faaa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Faba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Fbba</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Faab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Fbbb</a:t>
            </a:r>
            <a:r>
              <a:rPr lang="tr-TR"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olacaktır.</a:t>
            </a:r>
            <a:r>
              <a:rPr lang="tr-TR" dirty="0"/>
              <a:t> </a:t>
            </a:r>
          </a:p>
          <a:p>
            <a:endParaRPr lang="tr-TR" dirty="0"/>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a:t>
            </a:r>
            <a:r>
              <a:rPr lang="tr-TR" sz="1800" b="0" i="0" dirty="0" err="1">
                <a:solidFill>
                  <a:srgbClr val="000000"/>
                </a:solidFill>
                <a:effectLst/>
                <a:latin typeface="Times New Roman" panose="02020603050405020304" pitchFamily="18" charset="0"/>
              </a:rPr>
              <a:t>Fxy</a:t>
            </a:r>
            <a:r>
              <a:rPr lang="tr-TR" sz="1800" b="0" i="0" dirty="0">
                <a:solidFill>
                  <a:srgbClr val="000000"/>
                </a:solidFill>
                <a:effectLst/>
                <a:latin typeface="Times New Roman" panose="02020603050405020304" pitchFamily="18" charset="0"/>
              </a:rPr>
              <a:t> ↔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z </a:t>
            </a:r>
            <a:r>
              <a:rPr lang="tr-TR" sz="1800" b="0" i="0" dirty="0" err="1">
                <a:solidFill>
                  <a:srgbClr val="000000"/>
                </a:solidFill>
                <a:effectLst/>
                <a:latin typeface="Times New Roman" panose="02020603050405020304" pitchFamily="18" charset="0"/>
              </a:rPr>
              <a:t>Gxyz</a:t>
            </a:r>
            <a:r>
              <a:rPr lang="tr-TR" sz="1800" b="0" i="0" dirty="0">
                <a:solidFill>
                  <a:srgbClr val="000000"/>
                </a:solidFill>
                <a:effectLst/>
                <a:latin typeface="Times New Roman" panose="02020603050405020304" pitchFamily="18" charset="0"/>
              </a:rPr>
              <a:t>) ifadesinin (a, b) evrenindeki açılımı</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a:t>
            </a:r>
            <a:r>
              <a:rPr lang="tr-TR" sz="1800" b="0" i="0" dirty="0" err="1">
                <a:solidFill>
                  <a:srgbClr val="000000"/>
                </a:solidFill>
                <a:effectLst/>
                <a:latin typeface="Times New Roman" panose="02020603050405020304" pitchFamily="18" charset="0"/>
              </a:rPr>
              <a:t>Fxy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Gxya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Gxyb</a:t>
            </a:r>
            <a:r>
              <a:rPr lang="tr-TR" sz="1800" b="0" i="0" dirty="0">
                <a:solidFill>
                  <a:srgbClr val="000000"/>
                </a:solidFill>
                <a:effectLst/>
                <a:latin typeface="Times New Roman" panose="02020603050405020304" pitchFamily="18" charset="0"/>
              </a:rPr>
              <a:t> )</a:t>
            </a:r>
          </a:p>
          <a:p>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y (Fay ↔ </a:t>
            </a:r>
            <a:r>
              <a:rPr lang="tr-TR" sz="1800" b="0" i="0" dirty="0" err="1">
                <a:solidFill>
                  <a:srgbClr val="000000"/>
                </a:solidFill>
                <a:effectLst/>
                <a:latin typeface="Times New Roman" panose="02020603050405020304" pitchFamily="18" charset="0"/>
              </a:rPr>
              <a:t>Gaya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Gayb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Fby</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Gbya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Gbyb</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Faa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Gaaa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Gaab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Fba</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Gbaa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Gbab</a:t>
            </a:r>
            <a:r>
              <a:rPr lang="tr-TR" sz="1800" b="0" i="0" dirty="0">
                <a:solidFill>
                  <a:srgbClr val="000000"/>
                </a:solidFill>
                <a:effectLst/>
                <a:latin typeface="Times New Roman" panose="02020603050405020304" pitchFamily="18" charset="0"/>
              </a:rPr>
              <a:t>) ]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Fab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Gaba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Gabb</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Fbb</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Gbba</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Gbbb</a:t>
            </a:r>
            <a:r>
              <a:rPr lang="tr-TR"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elde edilir.</a:t>
            </a:r>
            <a:r>
              <a:rPr lang="tr-TR" dirty="0"/>
              <a:t> </a:t>
            </a:r>
            <a:br>
              <a:rPr lang="tr-TR" dirty="0"/>
            </a:br>
            <a:br>
              <a:rPr lang="tr-TR" dirty="0"/>
            </a:br>
            <a:br>
              <a:rPr lang="tr-TR" dirty="0"/>
            </a:b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8740854"/>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gibi bir ifadenin açılımının yapılmasının gerekliliği hangi temele dayanmaktadır?</a:t>
            </a:r>
          </a:p>
          <a:p>
            <a:pPr marL="342900" indent="-342900">
              <a:buAutoNum type="arabicPeriod"/>
            </a:pP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Açılım yapmadan da doğruluk değeri üzerinde yorum yapılabilmesi.</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ifadesinin “</a:t>
            </a:r>
            <a:r>
              <a:rPr lang="tr-TR" sz="1800" b="0" i="0" dirty="0" err="1">
                <a:solidFill>
                  <a:srgbClr val="000000"/>
                </a:solidFill>
                <a:effectLst/>
                <a:latin typeface="Times New Roman" panose="02020603050405020304" pitchFamily="18" charset="0"/>
              </a:rPr>
              <a:t>Gx</a:t>
            </a:r>
            <a:r>
              <a:rPr lang="tr-TR" sz="1800" b="0" i="0" dirty="0">
                <a:solidFill>
                  <a:srgbClr val="000000"/>
                </a:solidFill>
                <a:effectLst/>
                <a:latin typeface="Times New Roman" panose="02020603050405020304" pitchFamily="18" charset="0"/>
              </a:rPr>
              <a:t>” ifadesiyle eşdeğer olması.</a:t>
            </a:r>
          </a:p>
          <a:p>
            <a:r>
              <a:rPr lang="tr-TR" sz="1800" b="0" i="0" dirty="0">
                <a:solidFill>
                  <a:srgbClr val="000000"/>
                </a:solidFill>
                <a:effectLst/>
                <a:latin typeface="Times New Roman" panose="02020603050405020304" pitchFamily="18" charset="0"/>
              </a:rPr>
              <a:t>c) Bağıntılar mantığının, üç değerli mantığı kapsıyor olması.</a:t>
            </a:r>
          </a:p>
          <a:p>
            <a:r>
              <a:rPr lang="tr-TR" sz="1800" b="0" i="0" dirty="0">
                <a:solidFill>
                  <a:srgbClr val="000000"/>
                </a:solidFill>
                <a:effectLst/>
                <a:latin typeface="Times New Roman" panose="02020603050405020304" pitchFamily="18" charset="0"/>
              </a:rPr>
              <a:t>d) Klasik mantığa ait bir önerme olması.</a:t>
            </a:r>
          </a:p>
          <a:p>
            <a:r>
              <a:rPr lang="tr-TR" sz="1800" b="0" i="0" dirty="0">
                <a:solidFill>
                  <a:srgbClr val="000000"/>
                </a:solidFill>
                <a:effectLst/>
                <a:latin typeface="Times New Roman" panose="02020603050405020304" pitchFamily="18" charset="0"/>
              </a:rPr>
              <a:t>e) Sembolik gösterim olarak birçok olanak sağlamasına karşılık bir doğruluk değerine sahip olmaması.</a:t>
            </a:r>
            <a:r>
              <a:rPr lang="tr-TR" dirty="0"/>
              <a:t> </a:t>
            </a:r>
            <a:br>
              <a:rPr lang="tr-TR" dirty="0"/>
            </a:br>
            <a:endParaRPr lang="tr-TR" dirty="0">
              <a:solidFill>
                <a:srgbClr val="000000"/>
              </a:solidFill>
              <a:latin typeface="Times New Roman" panose="02020603050405020304" pitchFamily="18" charset="0"/>
            </a:endParaRPr>
          </a:p>
          <a:p>
            <a:pPr algn="just"/>
            <a:endParaRPr lang="tr-TR" dirty="0"/>
          </a:p>
          <a:p>
            <a:r>
              <a:rPr lang="tr-TR" dirty="0"/>
              <a:t> </a:t>
            </a:r>
            <a:r>
              <a:rPr lang="tr-TR" sz="1800" b="0" i="0" dirty="0">
                <a:solidFill>
                  <a:srgbClr val="000000"/>
                </a:solidFill>
                <a:effectLst/>
                <a:latin typeface="Times New Roman" panose="02020603050405020304" pitchFamily="18" charset="0"/>
              </a:rPr>
              <a:t>2.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gibi bir ifade elamanları (a, b)</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oluşturduğu bir evrene göre açıldığında aşağıdaki listelerden hangisine ulaşılacaktır?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Fa</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Fb</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Fd</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endParaRPr lang="tr-TR" sz="1800" b="0"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br>
              <a:rPr lang="tr-TR" dirty="0"/>
            </a:br>
            <a:br>
              <a:rPr lang="tr-TR" dirty="0"/>
            </a:br>
            <a:r>
              <a:rPr lang="tr-TR" dirty="0"/>
              <a:t> </a:t>
            </a:r>
            <a:br>
              <a:rPr lang="tr-TR" dirty="0"/>
            </a:br>
            <a:br>
              <a:rPr lang="tr-TR" dirty="0"/>
            </a:br>
            <a:br>
              <a:rPr lang="tr-TR" dirty="0"/>
            </a:br>
            <a:r>
              <a:rPr lang="tr-TR" sz="2000" dirty="0"/>
              <a:t> </a:t>
            </a:r>
            <a:br>
              <a:rPr lang="tr-TR" sz="2000" dirty="0"/>
            </a:br>
            <a:br>
              <a:rPr lang="tr-TR" sz="2000" dirty="0"/>
            </a:b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6463308"/>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3.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F x” gibi bir ifade elamanları (a, b)</a:t>
            </a:r>
            <a:r>
              <a:rPr lang="tr-TR" sz="1800" b="0" i="0" dirty="0" err="1">
                <a:solidFill>
                  <a:srgbClr val="000000"/>
                </a:solidFill>
                <a:effectLst/>
                <a:latin typeface="Times New Roman" panose="02020603050405020304" pitchFamily="18" charset="0"/>
              </a:rPr>
              <a:t>nin</a:t>
            </a:r>
            <a:r>
              <a:rPr lang="tr-TR" sz="1800" b="0" i="0" dirty="0">
                <a:solidFill>
                  <a:srgbClr val="000000"/>
                </a:solidFill>
                <a:effectLst/>
                <a:latin typeface="Times New Roman" panose="02020603050405020304" pitchFamily="18" charset="0"/>
              </a:rPr>
              <a:t> oluşturduğu bir evrene göre açıldığında aşağıdaki listelerden hangisine ulaşılacaktır?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Fa</a:t>
            </a:r>
          </a:p>
          <a:p>
            <a:r>
              <a:rPr lang="tr-TR" sz="1800" b="0" i="0" dirty="0">
                <a:solidFill>
                  <a:srgbClr val="000000"/>
                </a:solidFill>
                <a:effectLst/>
                <a:latin typeface="Times New Roman" panose="02020603050405020304" pitchFamily="18" charset="0"/>
              </a:rPr>
              <a:t>b) </a:t>
            </a:r>
            <a:r>
              <a:rPr lang="tr-TR" sz="1800" b="0" i="0" dirty="0" err="1">
                <a:solidFill>
                  <a:srgbClr val="000000"/>
                </a:solidFill>
                <a:effectLst/>
                <a:latin typeface="Times New Roman" panose="02020603050405020304" pitchFamily="18" charset="0"/>
              </a:rPr>
              <a:t>Fb</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Fd</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Fa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Fb</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Times New Roman" panose="02020603050405020304" pitchFamily="18" charset="0"/>
              </a:rPr>
              <a:t>Fc</a:t>
            </a:r>
            <a:r>
              <a:rPr lang="tr-TR" dirty="0"/>
              <a:t> </a:t>
            </a:r>
            <a:br>
              <a:rPr lang="tr-TR" dirty="0"/>
            </a:br>
            <a:br>
              <a:rPr lang="tr-TR" dirty="0"/>
            </a:br>
            <a:r>
              <a:rPr lang="tr-TR" sz="1800" b="0" i="0" dirty="0">
                <a:solidFill>
                  <a:srgbClr val="000000"/>
                </a:solidFill>
                <a:effectLst/>
                <a:latin typeface="Times New Roman" panose="02020603050405020304" pitchFamily="18" charset="0"/>
              </a:rPr>
              <a:t>4.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x F x” gibi bir ifade aşağıdaki önermelerden hangisinin sembolleştirilmesiyle elde edilmiş olabilir?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Bazı </a:t>
            </a:r>
            <a:r>
              <a:rPr lang="tr-TR" sz="1800" b="0" i="0" dirty="0" err="1">
                <a:solidFill>
                  <a:srgbClr val="000000"/>
                </a:solidFill>
                <a:effectLst/>
                <a:latin typeface="Times New Roman" panose="02020603050405020304" pitchFamily="18" charset="0"/>
              </a:rPr>
              <a:t>x’ler</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F’tir</a:t>
            </a:r>
            <a:r>
              <a:rPr lang="tr-TR" sz="1800" b="0" i="0" dirty="0">
                <a:solidFill>
                  <a:srgbClr val="000000"/>
                </a:solidFill>
                <a:effectLst/>
                <a:latin typeface="Times New Roman" panose="02020603050405020304" pitchFamily="18" charset="0"/>
              </a:rPr>
              <a:t>.</a:t>
            </a:r>
          </a:p>
          <a:p>
            <a:r>
              <a:rPr lang="tr-TR" sz="1800" b="0" i="0" dirty="0">
                <a:solidFill>
                  <a:srgbClr val="000000"/>
                </a:solidFill>
                <a:effectLst/>
                <a:latin typeface="Times New Roman" panose="02020603050405020304" pitchFamily="18" charset="0"/>
              </a:rPr>
              <a:t>b) Bütün </a:t>
            </a:r>
            <a:r>
              <a:rPr lang="tr-TR" sz="1800" b="0" i="0" dirty="0" err="1">
                <a:solidFill>
                  <a:srgbClr val="000000"/>
                </a:solidFill>
                <a:effectLst/>
                <a:latin typeface="Times New Roman" panose="02020603050405020304" pitchFamily="18" charset="0"/>
              </a:rPr>
              <a:t>x’ler</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F’tir</a:t>
            </a:r>
            <a:r>
              <a:rPr lang="tr-TR" sz="1800" b="0" i="0" dirty="0">
                <a:solidFill>
                  <a:srgbClr val="000000"/>
                </a:solidFill>
                <a:effectLst/>
                <a:latin typeface="Times New Roman" panose="02020603050405020304" pitchFamily="18" charset="0"/>
              </a:rPr>
              <a:t>.</a:t>
            </a:r>
            <a:r>
              <a:rPr lang="tr-TR" dirty="0"/>
              <a:t> </a:t>
            </a:r>
            <a:br>
              <a:rPr lang="tr-TR" dirty="0"/>
            </a:br>
            <a:r>
              <a:rPr lang="tr-TR" sz="1800" b="0" i="0" dirty="0">
                <a:solidFill>
                  <a:srgbClr val="000000"/>
                </a:solidFill>
                <a:effectLst/>
                <a:latin typeface="Times New Roman" panose="02020603050405020304" pitchFamily="18" charset="0"/>
              </a:rPr>
              <a:t>c) Bazı </a:t>
            </a:r>
            <a:r>
              <a:rPr lang="tr-TR" sz="1800" b="0" i="0" dirty="0" err="1">
                <a:solidFill>
                  <a:srgbClr val="000000"/>
                </a:solidFill>
                <a:effectLst/>
                <a:latin typeface="Times New Roman" panose="02020603050405020304" pitchFamily="18" charset="0"/>
              </a:rPr>
              <a:t>x’ler</a:t>
            </a:r>
            <a:r>
              <a:rPr lang="tr-TR" sz="1800" b="0" i="0" dirty="0">
                <a:solidFill>
                  <a:srgbClr val="000000"/>
                </a:solidFill>
                <a:effectLst/>
                <a:latin typeface="Times New Roman" panose="02020603050405020304" pitchFamily="18" charset="0"/>
              </a:rPr>
              <a:t> F olmayandır.</a:t>
            </a:r>
          </a:p>
          <a:p>
            <a:r>
              <a:rPr lang="tr-TR" sz="1800" b="0" i="0" dirty="0">
                <a:solidFill>
                  <a:srgbClr val="000000"/>
                </a:solidFill>
                <a:effectLst/>
                <a:latin typeface="Times New Roman" panose="02020603050405020304" pitchFamily="18" charset="0"/>
              </a:rPr>
              <a:t>d) Bütün </a:t>
            </a:r>
            <a:r>
              <a:rPr lang="tr-TR" sz="1800" b="0" i="0" dirty="0" err="1">
                <a:solidFill>
                  <a:srgbClr val="000000"/>
                </a:solidFill>
                <a:effectLst/>
                <a:latin typeface="Times New Roman" panose="02020603050405020304" pitchFamily="18" charset="0"/>
              </a:rPr>
              <a:t>x’ler</a:t>
            </a:r>
            <a:r>
              <a:rPr lang="tr-TR" sz="1800" b="0" i="0" dirty="0">
                <a:solidFill>
                  <a:srgbClr val="000000"/>
                </a:solidFill>
                <a:effectLst/>
                <a:latin typeface="Times New Roman" panose="02020603050405020304" pitchFamily="18" charset="0"/>
              </a:rPr>
              <a:t> F olmayandır.</a:t>
            </a:r>
          </a:p>
          <a:p>
            <a:r>
              <a:rPr lang="tr-TR" sz="1800" b="0" i="0" dirty="0">
                <a:solidFill>
                  <a:srgbClr val="000000"/>
                </a:solidFill>
                <a:effectLst/>
                <a:latin typeface="Times New Roman" panose="02020603050405020304" pitchFamily="18" charset="0"/>
              </a:rPr>
              <a:t>e) Bazı F olmayanlar </a:t>
            </a:r>
            <a:r>
              <a:rPr lang="tr-TR" sz="1800" b="0" i="0" dirty="0" err="1">
                <a:solidFill>
                  <a:srgbClr val="000000"/>
                </a:solidFill>
                <a:effectLst/>
                <a:latin typeface="Times New Roman" panose="02020603050405020304" pitchFamily="18" charset="0"/>
              </a:rPr>
              <a:t>x’tir</a:t>
            </a:r>
            <a:r>
              <a:rPr lang="tr-TR" sz="1800" b="0" i="0" dirty="0">
                <a:solidFill>
                  <a:srgbClr val="000000"/>
                </a:solidFill>
                <a:effectLst/>
                <a:latin typeface="Times New Roman" panose="02020603050405020304" pitchFamily="18" charset="0"/>
              </a:rPr>
              <a:t>.</a:t>
            </a:r>
            <a:r>
              <a:rPr lang="tr-TR" dirty="0"/>
              <a:t> </a:t>
            </a:r>
            <a:br>
              <a:rPr lang="tr-TR" dirty="0"/>
            </a:br>
            <a:br>
              <a:rPr lang="tr-TR" dirty="0"/>
            </a:b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1177</TotalTime>
  <Words>1985</Words>
  <Application>Microsoft Office PowerPoint</Application>
  <PresentationFormat>Geniş ekran</PresentationFormat>
  <Paragraphs>145</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Aptos</vt:lpstr>
      <vt:lpstr>Aptos Display</vt:lpstr>
      <vt:lpstr>Arial</vt:lpstr>
      <vt:lpstr>Cambria Math</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5</cp:revision>
  <dcterms:created xsi:type="dcterms:W3CDTF">2025-03-11T06:22:47Z</dcterms:created>
  <dcterms:modified xsi:type="dcterms:W3CDTF">2025-05-19T18:21:07Z</dcterms:modified>
</cp:coreProperties>
</file>